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8" r:id="rId2"/>
    <p:sldId id="291" r:id="rId3"/>
    <p:sldId id="292" r:id="rId4"/>
    <p:sldId id="293" r:id="rId5"/>
    <p:sldId id="257" r:id="rId6"/>
    <p:sldId id="259" r:id="rId7"/>
    <p:sldId id="260" r:id="rId8"/>
    <p:sldId id="261" r:id="rId9"/>
    <p:sldId id="262" r:id="rId10"/>
    <p:sldId id="263" r:id="rId11"/>
    <p:sldId id="264" r:id="rId12"/>
    <p:sldId id="265" r:id="rId13"/>
    <p:sldId id="266" r:id="rId14"/>
    <p:sldId id="267" r:id="rId15"/>
    <p:sldId id="297" r:id="rId16"/>
    <p:sldId id="304" r:id="rId17"/>
    <p:sldId id="271" r:id="rId18"/>
    <p:sldId id="272" r:id="rId19"/>
    <p:sldId id="273" r:id="rId20"/>
    <p:sldId id="274" r:id="rId21"/>
    <p:sldId id="275" r:id="rId22"/>
    <p:sldId id="276" r:id="rId23"/>
    <p:sldId id="277" r:id="rId24"/>
    <p:sldId id="278" r:id="rId25"/>
    <p:sldId id="279" r:id="rId26"/>
    <p:sldId id="305" r:id="rId27"/>
    <p:sldId id="281" r:id="rId28"/>
    <p:sldId id="282" r:id="rId29"/>
    <p:sldId id="283" r:id="rId30"/>
    <p:sldId id="306" r:id="rId31"/>
    <p:sldId id="284" r:id="rId32"/>
    <p:sldId id="285" r:id="rId33"/>
    <p:sldId id="286" r:id="rId34"/>
    <p:sldId id="287" r:id="rId35"/>
    <p:sldId id="288" r:id="rId36"/>
    <p:sldId id="307" r:id="rId37"/>
    <p:sldId id="289" r:id="rId38"/>
    <p:sldId id="308" r:id="rId39"/>
    <p:sldId id="302" r:id="rId40"/>
    <p:sldId id="309" r:id="rId41"/>
    <p:sldId id="290" r:id="rId42"/>
    <p:sldId id="294" r:id="rId43"/>
  </p:sldIdLst>
  <p:sldSz cx="9144000" cy="6858000" type="screen4x3"/>
  <p:notesSz cx="6858000" cy="9144000"/>
  <p:defaultTextStyle>
    <a:defPPr>
      <a:defRPr lang="en-I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929"/>
  </p:normalViewPr>
  <p:slideViewPr>
    <p:cSldViewPr>
      <p:cViewPr varScale="1">
        <p:scale>
          <a:sx n="102" d="100"/>
          <a:sy n="102" d="100"/>
        </p:scale>
        <p:origin x="926"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B5C7A9-E317-CC3B-E966-C54A597240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Times New Roman" panose="02020603050405020304" pitchFamily="18" charset="0"/>
              </a:defRPr>
            </a:lvl1pPr>
          </a:lstStyle>
          <a:p>
            <a:pPr>
              <a:defRPr/>
            </a:pPr>
            <a:endParaRPr lang="en-US"/>
          </a:p>
        </p:txBody>
      </p:sp>
      <p:sp>
        <p:nvSpPr>
          <p:cNvPr id="3" name="Date Placeholder 2">
            <a:extLst>
              <a:ext uri="{FF2B5EF4-FFF2-40B4-BE49-F238E27FC236}">
                <a16:creationId xmlns:a16="http://schemas.microsoft.com/office/drawing/2014/main" id="{78897368-1F46-C735-0341-3DD0DE4F5F8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Times New Roman" panose="02020603050405020304" pitchFamily="18" charset="0"/>
              </a:defRPr>
            </a:lvl1pPr>
          </a:lstStyle>
          <a:p>
            <a:pPr>
              <a:defRPr/>
            </a:pPr>
            <a:fld id="{66DFD0ED-E3B7-4C23-9B93-B84E448A5EB8}" type="datetimeFigureOut">
              <a:rPr lang="en-US"/>
              <a:pPr>
                <a:defRPr/>
              </a:pPr>
              <a:t>4/26/2024</a:t>
            </a:fld>
            <a:endParaRPr lang="en-US"/>
          </a:p>
        </p:txBody>
      </p:sp>
      <p:sp>
        <p:nvSpPr>
          <p:cNvPr id="4" name="Slide Image Placeholder 3">
            <a:extLst>
              <a:ext uri="{FF2B5EF4-FFF2-40B4-BE49-F238E27FC236}">
                <a16:creationId xmlns:a16="http://schemas.microsoft.com/office/drawing/2014/main" id="{6BB1F327-5F8B-7336-25D9-5ED649808871}"/>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EAF57332-9631-910D-D358-889107DCEE3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07D59CC-07AB-F446-C6D2-3AE75D81CED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Times New Roman" panose="02020603050405020304" pitchFamily="18" charset="0"/>
              </a:defRPr>
            </a:lvl1pPr>
          </a:lstStyle>
          <a:p>
            <a:pPr>
              <a:defRPr/>
            </a:pPr>
            <a:endParaRPr lang="en-US"/>
          </a:p>
        </p:txBody>
      </p:sp>
      <p:sp>
        <p:nvSpPr>
          <p:cNvPr id="7" name="Slide Number Placeholder 6">
            <a:extLst>
              <a:ext uri="{FF2B5EF4-FFF2-40B4-BE49-F238E27FC236}">
                <a16:creationId xmlns:a16="http://schemas.microsoft.com/office/drawing/2014/main" id="{D3F88D8C-26AE-C471-BF4B-F4230E88A86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E27A223-B06F-4246-BAC3-F4E6C4EC281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1B4031EC-5EF3-96A1-D674-41C08F1D86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D8913F61-6C13-75D7-6433-891F226974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124" name="Slide Number Placeholder 3">
            <a:extLst>
              <a:ext uri="{FF2B5EF4-FFF2-40B4-BE49-F238E27FC236}">
                <a16:creationId xmlns:a16="http://schemas.microsoft.com/office/drawing/2014/main" id="{E069304F-EA65-0C01-D8ED-24DF2B72B8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266983E-33BC-4630-BD62-6F2C02F8E897}" type="slidenum">
              <a:rPr lang="en-US" altLang="en-US" sz="1200" smtClean="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B3932BC3-82CE-EFAD-76FA-F8B5032680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3F284DE2-13EA-2BC8-9ED0-373500E810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2" name="Slide Number Placeholder 3">
            <a:extLst>
              <a:ext uri="{FF2B5EF4-FFF2-40B4-BE49-F238E27FC236}">
                <a16:creationId xmlns:a16="http://schemas.microsoft.com/office/drawing/2014/main" id="{0BE7BCA1-BA11-947F-223A-85C58918D2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0395B8C-0819-41E5-A231-E2EAEDD8214B}" type="slidenum">
              <a:rPr lang="en-US" altLang="en-US" sz="1200" smtClean="0"/>
              <a:pPr/>
              <a:t>5</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3E76A6D9-CFBD-5828-8BD3-451DF60D0B62}"/>
              </a:ext>
            </a:extLst>
          </p:cNvPr>
          <p:cNvSpPr>
            <a:spLocks noGrp="1" noChangeArrowheads="1"/>
          </p:cNvSpPr>
          <p:nvPr>
            <p:ph type="dt" sz="half" idx="10"/>
          </p:nvPr>
        </p:nvSpPr>
        <p:spPr>
          <a:ln/>
        </p:spPr>
        <p:txBody>
          <a:bodyPr/>
          <a:lstStyle>
            <a:lvl1pPr>
              <a:defRPr/>
            </a:lvl1pPr>
          </a:lstStyle>
          <a:p>
            <a:pPr>
              <a:defRPr/>
            </a:pPr>
            <a:fld id="{C9F64B62-A6B2-4A00-95F9-8EDADECE8F9F}" type="datetime3">
              <a:rPr lang="en-US" altLang="en-US"/>
              <a:pPr>
                <a:defRPr/>
              </a:pPr>
              <a:t>26 April 2024</a:t>
            </a:fld>
            <a:endParaRPr lang="en-US" altLang="en-US"/>
          </a:p>
        </p:txBody>
      </p:sp>
      <p:sp>
        <p:nvSpPr>
          <p:cNvPr id="5" name="Rectangle 5">
            <a:extLst>
              <a:ext uri="{FF2B5EF4-FFF2-40B4-BE49-F238E27FC236}">
                <a16:creationId xmlns:a16="http://schemas.microsoft.com/office/drawing/2014/main" id="{AF608E7D-3746-5F35-68FD-56DE5071BF0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1541902C-1F5E-7205-1E7F-7133263BAF74}"/>
              </a:ext>
            </a:extLst>
          </p:cNvPr>
          <p:cNvSpPr>
            <a:spLocks noGrp="1" noChangeArrowheads="1"/>
          </p:cNvSpPr>
          <p:nvPr>
            <p:ph type="sldNum" sz="quarter" idx="12"/>
          </p:nvPr>
        </p:nvSpPr>
        <p:spPr>
          <a:ln/>
        </p:spPr>
        <p:txBody>
          <a:bodyPr/>
          <a:lstStyle>
            <a:lvl1pPr>
              <a:defRPr/>
            </a:lvl1pPr>
          </a:lstStyle>
          <a:p>
            <a:pPr>
              <a:defRPr/>
            </a:pPr>
            <a:fld id="{88E49ACD-F193-497F-ADBD-2EA04D0242D8}" type="slidenum">
              <a:rPr lang="en-US" altLang="en-US"/>
              <a:pPr>
                <a:defRPr/>
              </a:pPr>
              <a:t>‹#›</a:t>
            </a:fld>
            <a:endParaRPr lang="en-US" altLang="en-US"/>
          </a:p>
        </p:txBody>
      </p:sp>
    </p:spTree>
    <p:extLst>
      <p:ext uri="{BB962C8B-B14F-4D97-AF65-F5344CB8AC3E}">
        <p14:creationId xmlns:p14="http://schemas.microsoft.com/office/powerpoint/2010/main" val="2356143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D00F9B-2A3B-9608-A0D0-6D67BDCF146A}"/>
              </a:ext>
            </a:extLst>
          </p:cNvPr>
          <p:cNvSpPr>
            <a:spLocks noGrp="1" noChangeArrowheads="1"/>
          </p:cNvSpPr>
          <p:nvPr>
            <p:ph type="dt" sz="half" idx="10"/>
          </p:nvPr>
        </p:nvSpPr>
        <p:spPr>
          <a:ln/>
        </p:spPr>
        <p:txBody>
          <a:bodyPr/>
          <a:lstStyle>
            <a:lvl1pPr>
              <a:defRPr/>
            </a:lvl1pPr>
          </a:lstStyle>
          <a:p>
            <a:pPr>
              <a:defRPr/>
            </a:pPr>
            <a:fld id="{37910945-F837-4E12-89AC-446E8D7164C8}" type="datetime3">
              <a:rPr lang="en-US" altLang="en-US"/>
              <a:pPr>
                <a:defRPr/>
              </a:pPr>
              <a:t>26 April 2024</a:t>
            </a:fld>
            <a:endParaRPr lang="en-US" altLang="en-US"/>
          </a:p>
        </p:txBody>
      </p:sp>
      <p:sp>
        <p:nvSpPr>
          <p:cNvPr id="5" name="Rectangle 5">
            <a:extLst>
              <a:ext uri="{FF2B5EF4-FFF2-40B4-BE49-F238E27FC236}">
                <a16:creationId xmlns:a16="http://schemas.microsoft.com/office/drawing/2014/main" id="{4F774272-A4E5-5216-1993-B097BFA9862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EA3E00C-ED23-026F-A701-1FF4500A5E60}"/>
              </a:ext>
            </a:extLst>
          </p:cNvPr>
          <p:cNvSpPr>
            <a:spLocks noGrp="1" noChangeArrowheads="1"/>
          </p:cNvSpPr>
          <p:nvPr>
            <p:ph type="sldNum" sz="quarter" idx="12"/>
          </p:nvPr>
        </p:nvSpPr>
        <p:spPr>
          <a:ln/>
        </p:spPr>
        <p:txBody>
          <a:bodyPr/>
          <a:lstStyle>
            <a:lvl1pPr>
              <a:defRPr/>
            </a:lvl1pPr>
          </a:lstStyle>
          <a:p>
            <a:pPr>
              <a:defRPr/>
            </a:pPr>
            <a:fld id="{D1325F28-6D35-4ED3-BB56-FA7304D1C654}" type="slidenum">
              <a:rPr lang="en-US" altLang="en-US"/>
              <a:pPr>
                <a:defRPr/>
              </a:pPr>
              <a:t>‹#›</a:t>
            </a:fld>
            <a:endParaRPr lang="en-US" altLang="en-US"/>
          </a:p>
        </p:txBody>
      </p:sp>
    </p:spTree>
    <p:extLst>
      <p:ext uri="{BB962C8B-B14F-4D97-AF65-F5344CB8AC3E}">
        <p14:creationId xmlns:p14="http://schemas.microsoft.com/office/powerpoint/2010/main" val="2295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C49B31-D125-8CC4-F11F-EA2B7589485F}"/>
              </a:ext>
            </a:extLst>
          </p:cNvPr>
          <p:cNvSpPr>
            <a:spLocks noGrp="1" noChangeArrowheads="1"/>
          </p:cNvSpPr>
          <p:nvPr>
            <p:ph type="dt" sz="half" idx="10"/>
          </p:nvPr>
        </p:nvSpPr>
        <p:spPr>
          <a:ln/>
        </p:spPr>
        <p:txBody>
          <a:bodyPr/>
          <a:lstStyle>
            <a:lvl1pPr>
              <a:defRPr/>
            </a:lvl1pPr>
          </a:lstStyle>
          <a:p>
            <a:pPr>
              <a:defRPr/>
            </a:pPr>
            <a:fld id="{0094388A-32A7-4818-A196-F30C7A25BCA0}" type="datetime3">
              <a:rPr lang="en-US" altLang="en-US"/>
              <a:pPr>
                <a:defRPr/>
              </a:pPr>
              <a:t>26 April 2024</a:t>
            </a:fld>
            <a:endParaRPr lang="en-US" altLang="en-US"/>
          </a:p>
        </p:txBody>
      </p:sp>
      <p:sp>
        <p:nvSpPr>
          <p:cNvPr id="5" name="Rectangle 5">
            <a:extLst>
              <a:ext uri="{FF2B5EF4-FFF2-40B4-BE49-F238E27FC236}">
                <a16:creationId xmlns:a16="http://schemas.microsoft.com/office/drawing/2014/main" id="{7A468FEB-32D3-72A8-2B5B-8AA420E1450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F1FCC7A5-A3E3-2E35-59D9-0F37644E75B8}"/>
              </a:ext>
            </a:extLst>
          </p:cNvPr>
          <p:cNvSpPr>
            <a:spLocks noGrp="1" noChangeArrowheads="1"/>
          </p:cNvSpPr>
          <p:nvPr>
            <p:ph type="sldNum" sz="quarter" idx="12"/>
          </p:nvPr>
        </p:nvSpPr>
        <p:spPr>
          <a:ln/>
        </p:spPr>
        <p:txBody>
          <a:bodyPr/>
          <a:lstStyle>
            <a:lvl1pPr>
              <a:defRPr/>
            </a:lvl1pPr>
          </a:lstStyle>
          <a:p>
            <a:pPr>
              <a:defRPr/>
            </a:pPr>
            <a:fld id="{E2327184-B984-44DD-A88A-2E11132AE629}" type="slidenum">
              <a:rPr lang="en-US" altLang="en-US"/>
              <a:pPr>
                <a:defRPr/>
              </a:pPr>
              <a:t>‹#›</a:t>
            </a:fld>
            <a:endParaRPr lang="en-US" altLang="en-US"/>
          </a:p>
        </p:txBody>
      </p:sp>
    </p:spTree>
    <p:extLst>
      <p:ext uri="{BB962C8B-B14F-4D97-AF65-F5344CB8AC3E}">
        <p14:creationId xmlns:p14="http://schemas.microsoft.com/office/powerpoint/2010/main" val="359758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F62BC18-3789-7596-16B1-BEB804631895}"/>
              </a:ext>
            </a:extLst>
          </p:cNvPr>
          <p:cNvSpPr>
            <a:spLocks noGrp="1" noChangeArrowheads="1"/>
          </p:cNvSpPr>
          <p:nvPr>
            <p:ph type="dt" sz="half" idx="10"/>
          </p:nvPr>
        </p:nvSpPr>
        <p:spPr>
          <a:ln/>
        </p:spPr>
        <p:txBody>
          <a:bodyPr/>
          <a:lstStyle>
            <a:lvl1pPr>
              <a:defRPr/>
            </a:lvl1pPr>
          </a:lstStyle>
          <a:p>
            <a:pPr>
              <a:defRPr/>
            </a:pPr>
            <a:fld id="{876EBF78-6937-4A75-82DF-B326F9C61BEC}" type="datetime3">
              <a:rPr lang="en-US" altLang="en-US"/>
              <a:pPr>
                <a:defRPr/>
              </a:pPr>
              <a:t>26 April 2024</a:t>
            </a:fld>
            <a:endParaRPr lang="en-US" altLang="en-US"/>
          </a:p>
        </p:txBody>
      </p:sp>
      <p:sp>
        <p:nvSpPr>
          <p:cNvPr id="5" name="Rectangle 5">
            <a:extLst>
              <a:ext uri="{FF2B5EF4-FFF2-40B4-BE49-F238E27FC236}">
                <a16:creationId xmlns:a16="http://schemas.microsoft.com/office/drawing/2014/main" id="{8031D272-2C77-2AA0-E4B5-3B869E2007B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90DF73DF-D500-3884-ECF2-B323B579A4FC}"/>
              </a:ext>
            </a:extLst>
          </p:cNvPr>
          <p:cNvSpPr>
            <a:spLocks noGrp="1" noChangeArrowheads="1"/>
          </p:cNvSpPr>
          <p:nvPr>
            <p:ph type="sldNum" sz="quarter" idx="12"/>
          </p:nvPr>
        </p:nvSpPr>
        <p:spPr>
          <a:ln/>
        </p:spPr>
        <p:txBody>
          <a:bodyPr/>
          <a:lstStyle>
            <a:lvl1pPr>
              <a:defRPr/>
            </a:lvl1pPr>
          </a:lstStyle>
          <a:p>
            <a:pPr>
              <a:defRPr/>
            </a:pPr>
            <a:fld id="{B960920E-8CBF-4695-93AD-B2B82D0DE1EE}" type="slidenum">
              <a:rPr lang="en-US" altLang="en-US"/>
              <a:pPr>
                <a:defRPr/>
              </a:pPr>
              <a:t>‹#›</a:t>
            </a:fld>
            <a:endParaRPr lang="en-US" altLang="en-US"/>
          </a:p>
        </p:txBody>
      </p:sp>
    </p:spTree>
    <p:extLst>
      <p:ext uri="{BB962C8B-B14F-4D97-AF65-F5344CB8AC3E}">
        <p14:creationId xmlns:p14="http://schemas.microsoft.com/office/powerpoint/2010/main" val="1614793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3C3F4B82-CBE7-CD7D-FFB2-6F29D4510029}"/>
              </a:ext>
            </a:extLst>
          </p:cNvPr>
          <p:cNvSpPr>
            <a:spLocks noGrp="1" noChangeArrowheads="1"/>
          </p:cNvSpPr>
          <p:nvPr>
            <p:ph type="dt" sz="half" idx="10"/>
          </p:nvPr>
        </p:nvSpPr>
        <p:spPr>
          <a:ln/>
        </p:spPr>
        <p:txBody>
          <a:bodyPr/>
          <a:lstStyle>
            <a:lvl1pPr>
              <a:defRPr/>
            </a:lvl1pPr>
          </a:lstStyle>
          <a:p>
            <a:pPr>
              <a:defRPr/>
            </a:pPr>
            <a:fld id="{7A7825DA-2893-4544-9432-0E24016B4FBF}" type="datetime3">
              <a:rPr lang="en-US" altLang="en-US"/>
              <a:pPr>
                <a:defRPr/>
              </a:pPr>
              <a:t>26 April 2024</a:t>
            </a:fld>
            <a:endParaRPr lang="en-US" altLang="en-US"/>
          </a:p>
        </p:txBody>
      </p:sp>
      <p:sp>
        <p:nvSpPr>
          <p:cNvPr id="5" name="Rectangle 5">
            <a:extLst>
              <a:ext uri="{FF2B5EF4-FFF2-40B4-BE49-F238E27FC236}">
                <a16:creationId xmlns:a16="http://schemas.microsoft.com/office/drawing/2014/main" id="{A129162F-4CE8-B009-6571-53459B7A2B4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B7836C05-3DFE-0574-1D16-6E3641FC82DF}"/>
              </a:ext>
            </a:extLst>
          </p:cNvPr>
          <p:cNvSpPr>
            <a:spLocks noGrp="1" noChangeArrowheads="1"/>
          </p:cNvSpPr>
          <p:nvPr>
            <p:ph type="sldNum" sz="quarter" idx="12"/>
          </p:nvPr>
        </p:nvSpPr>
        <p:spPr>
          <a:ln/>
        </p:spPr>
        <p:txBody>
          <a:bodyPr/>
          <a:lstStyle>
            <a:lvl1pPr>
              <a:defRPr/>
            </a:lvl1pPr>
          </a:lstStyle>
          <a:p>
            <a:pPr>
              <a:defRPr/>
            </a:pPr>
            <a:fld id="{F47F2F3B-7040-4C3F-A159-61D8BC9EC497}" type="slidenum">
              <a:rPr lang="en-US" altLang="en-US"/>
              <a:pPr>
                <a:defRPr/>
              </a:pPr>
              <a:t>‹#›</a:t>
            </a:fld>
            <a:endParaRPr lang="en-US" altLang="en-US"/>
          </a:p>
        </p:txBody>
      </p:sp>
    </p:spTree>
    <p:extLst>
      <p:ext uri="{BB962C8B-B14F-4D97-AF65-F5344CB8AC3E}">
        <p14:creationId xmlns:p14="http://schemas.microsoft.com/office/powerpoint/2010/main" val="1393327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09EB1C7-6302-1141-08FD-31EFBBF3772B}"/>
              </a:ext>
            </a:extLst>
          </p:cNvPr>
          <p:cNvSpPr>
            <a:spLocks noGrp="1" noChangeArrowheads="1"/>
          </p:cNvSpPr>
          <p:nvPr>
            <p:ph type="dt" sz="half" idx="10"/>
          </p:nvPr>
        </p:nvSpPr>
        <p:spPr>
          <a:ln/>
        </p:spPr>
        <p:txBody>
          <a:bodyPr/>
          <a:lstStyle>
            <a:lvl1pPr>
              <a:defRPr/>
            </a:lvl1pPr>
          </a:lstStyle>
          <a:p>
            <a:pPr>
              <a:defRPr/>
            </a:pPr>
            <a:fld id="{959610CE-3EA8-4B27-83EF-0032E2CA1BFB}" type="datetime3">
              <a:rPr lang="en-US" altLang="en-US"/>
              <a:pPr>
                <a:defRPr/>
              </a:pPr>
              <a:t>26 April 2024</a:t>
            </a:fld>
            <a:endParaRPr lang="en-US" altLang="en-US"/>
          </a:p>
        </p:txBody>
      </p:sp>
      <p:sp>
        <p:nvSpPr>
          <p:cNvPr id="6" name="Rectangle 5">
            <a:extLst>
              <a:ext uri="{FF2B5EF4-FFF2-40B4-BE49-F238E27FC236}">
                <a16:creationId xmlns:a16="http://schemas.microsoft.com/office/drawing/2014/main" id="{D100BFE6-4196-6586-805A-A537B05CC95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89114B4E-35F5-E3B6-FD95-9682448AD4F7}"/>
              </a:ext>
            </a:extLst>
          </p:cNvPr>
          <p:cNvSpPr>
            <a:spLocks noGrp="1" noChangeArrowheads="1"/>
          </p:cNvSpPr>
          <p:nvPr>
            <p:ph type="sldNum" sz="quarter" idx="12"/>
          </p:nvPr>
        </p:nvSpPr>
        <p:spPr>
          <a:ln/>
        </p:spPr>
        <p:txBody>
          <a:bodyPr/>
          <a:lstStyle>
            <a:lvl1pPr>
              <a:defRPr/>
            </a:lvl1pPr>
          </a:lstStyle>
          <a:p>
            <a:pPr>
              <a:defRPr/>
            </a:pPr>
            <a:fld id="{2CDCF078-39A6-4FB3-8949-0A7B5F9E5222}" type="slidenum">
              <a:rPr lang="en-US" altLang="en-US"/>
              <a:pPr>
                <a:defRPr/>
              </a:pPr>
              <a:t>‹#›</a:t>
            </a:fld>
            <a:endParaRPr lang="en-US" altLang="en-US"/>
          </a:p>
        </p:txBody>
      </p:sp>
    </p:spTree>
    <p:extLst>
      <p:ext uri="{BB962C8B-B14F-4D97-AF65-F5344CB8AC3E}">
        <p14:creationId xmlns:p14="http://schemas.microsoft.com/office/powerpoint/2010/main" val="849730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1D9C7A7-93F3-5311-A8CC-EB2421EB5A93}"/>
              </a:ext>
            </a:extLst>
          </p:cNvPr>
          <p:cNvSpPr>
            <a:spLocks noGrp="1" noChangeArrowheads="1"/>
          </p:cNvSpPr>
          <p:nvPr>
            <p:ph type="dt" sz="half" idx="10"/>
          </p:nvPr>
        </p:nvSpPr>
        <p:spPr>
          <a:ln/>
        </p:spPr>
        <p:txBody>
          <a:bodyPr/>
          <a:lstStyle>
            <a:lvl1pPr>
              <a:defRPr/>
            </a:lvl1pPr>
          </a:lstStyle>
          <a:p>
            <a:pPr>
              <a:defRPr/>
            </a:pPr>
            <a:fld id="{A37FDBCC-A0D2-4549-A7E2-C004DFC3651E}" type="datetime3">
              <a:rPr lang="en-US" altLang="en-US"/>
              <a:pPr>
                <a:defRPr/>
              </a:pPr>
              <a:t>26 April 2024</a:t>
            </a:fld>
            <a:endParaRPr lang="en-US" altLang="en-US"/>
          </a:p>
        </p:txBody>
      </p:sp>
      <p:sp>
        <p:nvSpPr>
          <p:cNvPr id="8" name="Rectangle 5">
            <a:extLst>
              <a:ext uri="{FF2B5EF4-FFF2-40B4-BE49-F238E27FC236}">
                <a16:creationId xmlns:a16="http://schemas.microsoft.com/office/drawing/2014/main" id="{3B4B50DB-8B51-15B4-46E8-3790CC565A9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37D47CEC-0DDA-2DE3-1030-ECA06BC1EE31}"/>
              </a:ext>
            </a:extLst>
          </p:cNvPr>
          <p:cNvSpPr>
            <a:spLocks noGrp="1" noChangeArrowheads="1"/>
          </p:cNvSpPr>
          <p:nvPr>
            <p:ph type="sldNum" sz="quarter" idx="12"/>
          </p:nvPr>
        </p:nvSpPr>
        <p:spPr>
          <a:ln/>
        </p:spPr>
        <p:txBody>
          <a:bodyPr/>
          <a:lstStyle>
            <a:lvl1pPr>
              <a:defRPr/>
            </a:lvl1pPr>
          </a:lstStyle>
          <a:p>
            <a:pPr>
              <a:defRPr/>
            </a:pPr>
            <a:fld id="{795F7412-7F2F-4CC6-9613-1841216DF1D3}" type="slidenum">
              <a:rPr lang="en-US" altLang="en-US"/>
              <a:pPr>
                <a:defRPr/>
              </a:pPr>
              <a:t>‹#›</a:t>
            </a:fld>
            <a:endParaRPr lang="en-US" altLang="en-US"/>
          </a:p>
        </p:txBody>
      </p:sp>
    </p:spTree>
    <p:extLst>
      <p:ext uri="{BB962C8B-B14F-4D97-AF65-F5344CB8AC3E}">
        <p14:creationId xmlns:p14="http://schemas.microsoft.com/office/powerpoint/2010/main" val="3286606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4C9FB5F-4234-9FF4-8B06-C40BEAB41402}"/>
              </a:ext>
            </a:extLst>
          </p:cNvPr>
          <p:cNvSpPr>
            <a:spLocks noGrp="1" noChangeArrowheads="1"/>
          </p:cNvSpPr>
          <p:nvPr>
            <p:ph type="dt" sz="half" idx="10"/>
          </p:nvPr>
        </p:nvSpPr>
        <p:spPr>
          <a:ln/>
        </p:spPr>
        <p:txBody>
          <a:bodyPr/>
          <a:lstStyle>
            <a:lvl1pPr>
              <a:defRPr/>
            </a:lvl1pPr>
          </a:lstStyle>
          <a:p>
            <a:pPr>
              <a:defRPr/>
            </a:pPr>
            <a:fld id="{96856364-875D-4A6F-8139-22E28E1B2351}" type="datetime3">
              <a:rPr lang="en-US" altLang="en-US"/>
              <a:pPr>
                <a:defRPr/>
              </a:pPr>
              <a:t>26 April 2024</a:t>
            </a:fld>
            <a:endParaRPr lang="en-US" altLang="en-US"/>
          </a:p>
        </p:txBody>
      </p:sp>
      <p:sp>
        <p:nvSpPr>
          <p:cNvPr id="4" name="Rectangle 5">
            <a:extLst>
              <a:ext uri="{FF2B5EF4-FFF2-40B4-BE49-F238E27FC236}">
                <a16:creationId xmlns:a16="http://schemas.microsoft.com/office/drawing/2014/main" id="{4688160A-41EE-5C37-A4F9-54ED2C56374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3B4E815D-190A-66CE-1EBE-9C9F58C6807C}"/>
              </a:ext>
            </a:extLst>
          </p:cNvPr>
          <p:cNvSpPr>
            <a:spLocks noGrp="1" noChangeArrowheads="1"/>
          </p:cNvSpPr>
          <p:nvPr>
            <p:ph type="sldNum" sz="quarter" idx="12"/>
          </p:nvPr>
        </p:nvSpPr>
        <p:spPr>
          <a:ln/>
        </p:spPr>
        <p:txBody>
          <a:bodyPr/>
          <a:lstStyle>
            <a:lvl1pPr>
              <a:defRPr/>
            </a:lvl1pPr>
          </a:lstStyle>
          <a:p>
            <a:pPr>
              <a:defRPr/>
            </a:pPr>
            <a:fld id="{AE2ACEAB-2101-4845-B8CF-C62A179E5587}" type="slidenum">
              <a:rPr lang="en-US" altLang="en-US"/>
              <a:pPr>
                <a:defRPr/>
              </a:pPr>
              <a:t>‹#›</a:t>
            </a:fld>
            <a:endParaRPr lang="en-US" altLang="en-US"/>
          </a:p>
        </p:txBody>
      </p:sp>
    </p:spTree>
    <p:extLst>
      <p:ext uri="{BB962C8B-B14F-4D97-AF65-F5344CB8AC3E}">
        <p14:creationId xmlns:p14="http://schemas.microsoft.com/office/powerpoint/2010/main" val="3127898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8D8717-F681-6771-43B1-9716EDAE1FF8}"/>
              </a:ext>
            </a:extLst>
          </p:cNvPr>
          <p:cNvSpPr>
            <a:spLocks noGrp="1"/>
          </p:cNvSpPr>
          <p:nvPr>
            <p:ph type="dt" sz="half" idx="10"/>
          </p:nvPr>
        </p:nvSpPr>
        <p:spPr/>
        <p:txBody>
          <a:bodyPr/>
          <a:lstStyle>
            <a:lvl1pPr>
              <a:defRPr/>
            </a:lvl1pPr>
          </a:lstStyle>
          <a:p>
            <a:pPr>
              <a:defRPr/>
            </a:pPr>
            <a:fld id="{E1F1B337-CE61-493D-8F93-640BF75D6F89}" type="datetime3">
              <a:rPr lang="en-US" altLang="en-US"/>
              <a:pPr>
                <a:defRPr/>
              </a:pPr>
              <a:t>26 April 2024</a:t>
            </a:fld>
            <a:endParaRPr lang="en-US" altLang="en-US"/>
          </a:p>
        </p:txBody>
      </p:sp>
      <p:sp>
        <p:nvSpPr>
          <p:cNvPr id="3" name="Slide Number Placeholder 3">
            <a:extLst>
              <a:ext uri="{FF2B5EF4-FFF2-40B4-BE49-F238E27FC236}">
                <a16:creationId xmlns:a16="http://schemas.microsoft.com/office/drawing/2014/main" id="{E36B4291-AC77-5F1D-248A-81E146C3D2B1}"/>
              </a:ext>
            </a:extLst>
          </p:cNvPr>
          <p:cNvSpPr>
            <a:spLocks noGrp="1"/>
          </p:cNvSpPr>
          <p:nvPr>
            <p:ph type="sldNum" sz="quarter" idx="11"/>
          </p:nvPr>
        </p:nvSpPr>
        <p:spPr/>
        <p:txBody>
          <a:bodyPr/>
          <a:lstStyle>
            <a:lvl1pPr>
              <a:defRPr/>
            </a:lvl1pPr>
          </a:lstStyle>
          <a:p>
            <a:pPr>
              <a:defRPr/>
            </a:pPr>
            <a:fld id="{0997A43B-71BF-4F6F-948F-A2651A579CBB}" type="slidenum">
              <a:rPr lang="en-US" altLang="en-US"/>
              <a:pPr>
                <a:defRPr/>
              </a:pPr>
              <a:t>‹#›</a:t>
            </a:fld>
            <a:endParaRPr lang="en-US" altLang="en-US"/>
          </a:p>
        </p:txBody>
      </p:sp>
    </p:spTree>
    <p:extLst>
      <p:ext uri="{BB962C8B-B14F-4D97-AF65-F5344CB8AC3E}">
        <p14:creationId xmlns:p14="http://schemas.microsoft.com/office/powerpoint/2010/main" val="1258454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32854EE1-42F0-0393-F7B0-8EE77753CDB7}"/>
              </a:ext>
            </a:extLst>
          </p:cNvPr>
          <p:cNvSpPr>
            <a:spLocks noGrp="1" noChangeArrowheads="1"/>
          </p:cNvSpPr>
          <p:nvPr>
            <p:ph type="dt" sz="half" idx="10"/>
          </p:nvPr>
        </p:nvSpPr>
        <p:spPr>
          <a:ln/>
        </p:spPr>
        <p:txBody>
          <a:bodyPr/>
          <a:lstStyle>
            <a:lvl1pPr>
              <a:defRPr/>
            </a:lvl1pPr>
          </a:lstStyle>
          <a:p>
            <a:pPr>
              <a:defRPr/>
            </a:pPr>
            <a:fld id="{4029AEF6-D735-4B8F-9F22-D4A671D73EA4}" type="datetime3">
              <a:rPr lang="en-US" altLang="en-US"/>
              <a:pPr>
                <a:defRPr/>
              </a:pPr>
              <a:t>26 April 2024</a:t>
            </a:fld>
            <a:endParaRPr lang="en-US" altLang="en-US"/>
          </a:p>
        </p:txBody>
      </p:sp>
      <p:sp>
        <p:nvSpPr>
          <p:cNvPr id="6" name="Rectangle 5">
            <a:extLst>
              <a:ext uri="{FF2B5EF4-FFF2-40B4-BE49-F238E27FC236}">
                <a16:creationId xmlns:a16="http://schemas.microsoft.com/office/drawing/2014/main" id="{40A66E5F-E6A7-36E9-74DA-B1D2A813799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7BDB63C6-5CFB-EB92-0D2A-7D35C3A03081}"/>
              </a:ext>
            </a:extLst>
          </p:cNvPr>
          <p:cNvSpPr>
            <a:spLocks noGrp="1" noChangeArrowheads="1"/>
          </p:cNvSpPr>
          <p:nvPr>
            <p:ph type="sldNum" sz="quarter" idx="12"/>
          </p:nvPr>
        </p:nvSpPr>
        <p:spPr>
          <a:ln/>
        </p:spPr>
        <p:txBody>
          <a:bodyPr/>
          <a:lstStyle>
            <a:lvl1pPr>
              <a:defRPr/>
            </a:lvl1pPr>
          </a:lstStyle>
          <a:p>
            <a:pPr>
              <a:defRPr/>
            </a:pPr>
            <a:fld id="{2B611734-CF1B-4C08-AC64-7D373E50C9CE}" type="slidenum">
              <a:rPr lang="en-US" altLang="en-US"/>
              <a:pPr>
                <a:defRPr/>
              </a:pPr>
              <a:t>‹#›</a:t>
            </a:fld>
            <a:endParaRPr lang="en-US" altLang="en-US"/>
          </a:p>
        </p:txBody>
      </p:sp>
    </p:spTree>
    <p:extLst>
      <p:ext uri="{BB962C8B-B14F-4D97-AF65-F5344CB8AC3E}">
        <p14:creationId xmlns:p14="http://schemas.microsoft.com/office/powerpoint/2010/main" val="3740478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A8C6602-D5F6-53F2-3BBE-F8BFBF738307}"/>
              </a:ext>
            </a:extLst>
          </p:cNvPr>
          <p:cNvSpPr>
            <a:spLocks noGrp="1" noChangeArrowheads="1"/>
          </p:cNvSpPr>
          <p:nvPr>
            <p:ph type="dt" sz="half" idx="10"/>
          </p:nvPr>
        </p:nvSpPr>
        <p:spPr>
          <a:ln/>
        </p:spPr>
        <p:txBody>
          <a:bodyPr/>
          <a:lstStyle>
            <a:lvl1pPr>
              <a:defRPr/>
            </a:lvl1pPr>
          </a:lstStyle>
          <a:p>
            <a:pPr>
              <a:defRPr/>
            </a:pPr>
            <a:fld id="{85299C8D-C841-467B-AD02-39494B14465E}" type="datetime3">
              <a:rPr lang="en-US" altLang="en-US"/>
              <a:pPr>
                <a:defRPr/>
              </a:pPr>
              <a:t>26 April 2024</a:t>
            </a:fld>
            <a:endParaRPr lang="en-US" altLang="en-US"/>
          </a:p>
        </p:txBody>
      </p:sp>
      <p:sp>
        <p:nvSpPr>
          <p:cNvPr id="6" name="Rectangle 5">
            <a:extLst>
              <a:ext uri="{FF2B5EF4-FFF2-40B4-BE49-F238E27FC236}">
                <a16:creationId xmlns:a16="http://schemas.microsoft.com/office/drawing/2014/main" id="{B99D1E27-45DA-5C7E-DBD2-54EB4E4B831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19B8AA78-AE18-261B-0934-7CDC89A33F73}"/>
              </a:ext>
            </a:extLst>
          </p:cNvPr>
          <p:cNvSpPr>
            <a:spLocks noGrp="1" noChangeArrowheads="1"/>
          </p:cNvSpPr>
          <p:nvPr>
            <p:ph type="sldNum" sz="quarter" idx="12"/>
          </p:nvPr>
        </p:nvSpPr>
        <p:spPr>
          <a:ln/>
        </p:spPr>
        <p:txBody>
          <a:bodyPr/>
          <a:lstStyle>
            <a:lvl1pPr>
              <a:defRPr/>
            </a:lvl1pPr>
          </a:lstStyle>
          <a:p>
            <a:pPr>
              <a:defRPr/>
            </a:pPr>
            <a:fld id="{09BB5820-C606-4DE7-8855-79AE15F519B2}" type="slidenum">
              <a:rPr lang="en-US" altLang="en-US"/>
              <a:pPr>
                <a:defRPr/>
              </a:pPr>
              <a:t>‹#›</a:t>
            </a:fld>
            <a:endParaRPr lang="en-US" altLang="en-US"/>
          </a:p>
        </p:txBody>
      </p:sp>
    </p:spTree>
    <p:extLst>
      <p:ext uri="{BB962C8B-B14F-4D97-AF65-F5344CB8AC3E}">
        <p14:creationId xmlns:p14="http://schemas.microsoft.com/office/powerpoint/2010/main" val="60861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6D6F5">
            <a:alpha val="54901"/>
          </a:srgbClr>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DA00E46-1048-B70C-0511-AF910D47C29F}"/>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9C1AC518-674A-FB73-1A01-5856255BBF2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308EE94-17C9-A293-94B7-AAF95392960D}"/>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Times New Roman" panose="02020603050405020304" pitchFamily="18" charset="0"/>
              </a:defRPr>
            </a:lvl1pPr>
          </a:lstStyle>
          <a:p>
            <a:pPr>
              <a:defRPr/>
            </a:pPr>
            <a:fld id="{B5D1F6CC-3AB7-4495-A61C-EFC1072CB298}" type="datetime3">
              <a:rPr lang="en-US" altLang="en-US"/>
              <a:pPr>
                <a:defRPr/>
              </a:pPr>
              <a:t>26 April 2024</a:t>
            </a:fld>
            <a:endParaRPr lang="en-US" altLang="en-US"/>
          </a:p>
        </p:txBody>
      </p:sp>
      <p:sp>
        <p:nvSpPr>
          <p:cNvPr id="1029" name="Rectangle 5">
            <a:extLst>
              <a:ext uri="{FF2B5EF4-FFF2-40B4-BE49-F238E27FC236}">
                <a16:creationId xmlns:a16="http://schemas.microsoft.com/office/drawing/2014/main" id="{BEF0E00E-478C-A2CF-84E5-0E7B4A99356D}"/>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Times New Roman" panose="02020603050405020304" pitchFamily="18" charset="0"/>
              </a:defRPr>
            </a:lvl1pPr>
          </a:lstStyle>
          <a:p>
            <a:pPr>
              <a:defRPr/>
            </a:pPr>
            <a:endParaRPr lang="en-US" altLang="en-US"/>
          </a:p>
        </p:txBody>
      </p:sp>
      <p:sp>
        <p:nvSpPr>
          <p:cNvPr id="1030" name="Rectangle 6">
            <a:extLst>
              <a:ext uri="{FF2B5EF4-FFF2-40B4-BE49-F238E27FC236}">
                <a16:creationId xmlns:a16="http://schemas.microsoft.com/office/drawing/2014/main" id="{E21B1F6A-D777-72C4-A5F5-69EF0E33921C}"/>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755D2D1-D433-4657-8B82-4678163084C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7" r:id="rId7"/>
    <p:sldLayoutId id="2147483703" r:id="rId8"/>
    <p:sldLayoutId id="2147483704" r:id="rId9"/>
    <p:sldLayoutId id="2147483705" r:id="rId10"/>
    <p:sldLayoutId id="2147483706" r:id="rId11"/>
  </p:sldLayoutIdLst>
  <p:hf sldNum="0" hdr="0" ftr="0"/>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D2343C5-4477-904D-3975-F4CC2BCD7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Text Box 4">
            <a:extLst>
              <a:ext uri="{FF2B5EF4-FFF2-40B4-BE49-F238E27FC236}">
                <a16:creationId xmlns:a16="http://schemas.microsoft.com/office/drawing/2014/main" id="{F8CACE73-1E89-3CF7-E5F5-5BCAFFEFFDE1}"/>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4100" name="Picture 2">
            <a:extLst>
              <a:ext uri="{FF2B5EF4-FFF2-40B4-BE49-F238E27FC236}">
                <a16:creationId xmlns:a16="http://schemas.microsoft.com/office/drawing/2014/main" id="{77238E54-9365-5AC3-3F61-C0C4F90CD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Rounded Corners 3">
            <a:extLst>
              <a:ext uri="{FF2B5EF4-FFF2-40B4-BE49-F238E27FC236}">
                <a16:creationId xmlns:a16="http://schemas.microsoft.com/office/drawing/2014/main" id="{9E43483A-12CB-80EB-60B8-EF81EB9FD42F}"/>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9152C5E8-4D29-4AB7-B2D6-BC687C7DD359}" type="slidenum">
              <a:rPr lang="en-US" altLang="en-US" sz="1600" b="1">
                <a:solidFill>
                  <a:srgbClr val="FFFFFF"/>
                </a:solidFill>
                <a:latin typeface="Comic Sans MS" panose="030F0702030302020204" pitchFamily="66" charset="0"/>
              </a:rPr>
              <a:pPr algn="ctr" eaLnBrk="1" hangingPunct="1">
                <a:defRPr/>
              </a:pPr>
              <a:t>1</a:t>
            </a:fld>
            <a:endParaRPr lang="en-US" altLang="en-US" sz="1600" b="1">
              <a:solidFill>
                <a:srgbClr val="FFFFFF"/>
              </a:solidFill>
              <a:latin typeface="Comic Sans MS" panose="030F0702030302020204" pitchFamily="66" charset="0"/>
            </a:endParaRPr>
          </a:p>
        </p:txBody>
      </p:sp>
      <p:sp>
        <p:nvSpPr>
          <p:cNvPr id="4102" name="Date Placeholder 7">
            <a:extLst>
              <a:ext uri="{FF2B5EF4-FFF2-40B4-BE49-F238E27FC236}">
                <a16:creationId xmlns:a16="http://schemas.microsoft.com/office/drawing/2014/main" id="{7B9A210D-6A57-721B-FE14-1392C441BA6B}"/>
              </a:ext>
            </a:extLst>
          </p:cNvPr>
          <p:cNvSpPr>
            <a:spLocks noGrp="1"/>
          </p:cNvSpPr>
          <p:nvPr>
            <p:ph type="dt" sz="quarter" idx="10"/>
          </p:nvPr>
        </p:nvSpPr>
        <p:spPr>
          <a:xfrm>
            <a:off x="0" y="6564313"/>
            <a:ext cx="1447800" cy="412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9DF0770-6761-4DDA-892D-850BD7A5E09C}"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1BBC696F-F782-4934-3F35-C51381FAFEBB}"/>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2" name="Oval 11">
            <a:extLst>
              <a:ext uri="{FF2B5EF4-FFF2-40B4-BE49-F238E27FC236}">
                <a16:creationId xmlns:a16="http://schemas.microsoft.com/office/drawing/2014/main" id="{53CF5DA6-6C5B-3F66-906F-5E7EE6782373}"/>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4105" name="Picture 10" descr="A picture containing text, sign, watch&#10;&#10;Description automatically generated">
            <a:extLst>
              <a:ext uri="{FF2B5EF4-FFF2-40B4-BE49-F238E27FC236}">
                <a16:creationId xmlns:a16="http://schemas.microsoft.com/office/drawing/2014/main" id="{D718867B-27CA-324B-0E4E-FCBD02F4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TextBox 1">
            <a:extLst>
              <a:ext uri="{FF2B5EF4-FFF2-40B4-BE49-F238E27FC236}">
                <a16:creationId xmlns:a16="http://schemas.microsoft.com/office/drawing/2014/main" id="{2E3F9031-35BE-6F66-F084-86AD955774BB}"/>
              </a:ext>
            </a:extLst>
          </p:cNvPr>
          <p:cNvSpPr txBox="1">
            <a:spLocks noChangeArrowheads="1"/>
          </p:cNvSpPr>
          <p:nvPr/>
        </p:nvSpPr>
        <p:spPr bwMode="auto">
          <a:xfrm>
            <a:off x="1018911" y="2060848"/>
            <a:ext cx="710617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None/>
            </a:pPr>
            <a:r>
              <a:rPr lang="en-US" sz="2800" b="1" spc="30" dirty="0">
                <a:effectLst/>
                <a:latin typeface="Verdana" panose="020B0604030504040204" pitchFamily="34" charset="0"/>
                <a:ea typeface="Verdana" panose="020B0604030504040204" pitchFamily="34" charset="0"/>
              </a:rPr>
              <a:t>19CS694 – WEB USER INTERFACE DESIGN</a:t>
            </a:r>
          </a:p>
          <a:p>
            <a:pPr algn="ctr">
              <a:spcBef>
                <a:spcPct val="0"/>
              </a:spcBef>
              <a:buNone/>
            </a:pPr>
            <a:endParaRPr lang="en-IN" sz="2000" dirty="0">
              <a:effectLst/>
              <a:latin typeface="Times New Roman" panose="02020603050405020304" pitchFamily="18" charset="0"/>
              <a:ea typeface="Times New Roman" panose="02020603050405020304" pitchFamily="18" charset="0"/>
            </a:endParaRPr>
          </a:p>
          <a:p>
            <a:pPr algn="ctr">
              <a:spcBef>
                <a:spcPct val="0"/>
              </a:spcBef>
              <a:buFontTx/>
              <a:buNone/>
            </a:pPr>
            <a:r>
              <a:rPr lang="en-US" altLang="en-US" b="1" dirty="0">
                <a:latin typeface="Verdana" panose="020B0604030504040204" pitchFamily="34" charset="0"/>
                <a:ea typeface="Verdana" panose="020B0604030504040204" pitchFamily="34" charset="0"/>
                <a:cs typeface="Verdana" panose="020B0604030504040204" pitchFamily="34" charset="0"/>
              </a:rPr>
              <a:t>VENUE BOOKING</a:t>
            </a:r>
          </a:p>
          <a:p>
            <a:pPr algn="ctr">
              <a:spcBef>
                <a:spcPct val="0"/>
              </a:spcBef>
              <a:buFontTx/>
              <a:buNone/>
            </a:pPr>
            <a:r>
              <a:rPr lang="en-US" altLang="en-US" sz="3200" b="1" dirty="0">
                <a:latin typeface="Verdana" panose="020B0604030504040204" pitchFamily="34" charset="0"/>
                <a:ea typeface="Verdana" panose="020B0604030504040204" pitchFamily="34" charset="0"/>
                <a:cs typeface="Verdana" panose="020B0604030504040204" pitchFamily="34" charset="0"/>
              </a:rPr>
              <a:t>MANAGEMENT SYSTEM</a:t>
            </a:r>
          </a:p>
        </p:txBody>
      </p:sp>
      <p:sp>
        <p:nvSpPr>
          <p:cNvPr id="4107" name="TextBox 10">
            <a:extLst>
              <a:ext uri="{FF2B5EF4-FFF2-40B4-BE49-F238E27FC236}">
                <a16:creationId xmlns:a16="http://schemas.microsoft.com/office/drawing/2014/main" id="{A85E37DF-659A-A402-803E-7CC0A74F4660}"/>
              </a:ext>
            </a:extLst>
          </p:cNvPr>
          <p:cNvSpPr txBox="1">
            <a:spLocks noChangeArrowheads="1"/>
          </p:cNvSpPr>
          <p:nvPr/>
        </p:nvSpPr>
        <p:spPr bwMode="auto">
          <a:xfrm>
            <a:off x="2699792" y="5050519"/>
            <a:ext cx="626469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dirty="0">
                <a:latin typeface="Verdana" panose="020B0604030504040204" pitchFamily="34" charset="0"/>
                <a:ea typeface="Verdana" panose="020B0604030504040204" pitchFamily="34" charset="0"/>
                <a:cs typeface="Verdana" panose="020B0604030504040204" pitchFamily="34" charset="0"/>
              </a:rPr>
              <a:t>SANJITH.S.C (Reg. No. :9517202104133)</a:t>
            </a:r>
          </a:p>
          <a:p>
            <a:pPr>
              <a:spcBef>
                <a:spcPct val="0"/>
              </a:spcBef>
              <a:buFontTx/>
              <a:buNone/>
            </a:pPr>
            <a:r>
              <a:rPr lang="en-US" altLang="en-US" sz="1800" b="1" dirty="0">
                <a:latin typeface="Verdana" panose="020B0604030504040204" pitchFamily="34" charset="0"/>
                <a:ea typeface="Verdana" panose="020B0604030504040204" pitchFamily="34" charset="0"/>
                <a:cs typeface="Verdana" panose="020B0604030504040204" pitchFamily="34" charset="0"/>
              </a:rPr>
              <a:t>KARTHIK.R (Reg. No. </a:t>
            </a:r>
            <a:r>
              <a:rPr lang="en-US" altLang="en-US" sz="1800" b="1">
                <a:latin typeface="Verdana" panose="020B0604030504040204" pitchFamily="34" charset="0"/>
                <a:ea typeface="Verdana" panose="020B0604030504040204" pitchFamily="34" charset="0"/>
                <a:cs typeface="Verdana" panose="020B0604030504040204" pitchFamily="34" charset="0"/>
              </a:rPr>
              <a:t>: 9517202104255</a:t>
            </a:r>
            <a:r>
              <a:rPr lang="en-US" altLang="en-US" sz="1800" b="1" dirty="0">
                <a:latin typeface="Verdana" panose="020B0604030504040204" pitchFamily="34" charset="0"/>
                <a:ea typeface="Verdana" panose="020B0604030504040204" pitchFamily="34" charset="0"/>
                <a:cs typeface="Verdana" panose="020B0604030504040204" pitchFamily="34" charset="0"/>
              </a:rPr>
              <a:t>)</a:t>
            </a:r>
          </a:p>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558CBC-C7CA-8E96-A5BC-1F52130B26A2}"/>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7FBA57FF-4954-2610-3629-8849272516D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4" name="Picture 3">
            <a:extLst>
              <a:ext uri="{FF2B5EF4-FFF2-40B4-BE49-F238E27FC236}">
                <a16:creationId xmlns:a16="http://schemas.microsoft.com/office/drawing/2014/main" id="{DCE5DA76-79BA-7956-D752-6B736966A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DC169B2F-D596-2525-F1BE-66C163E5F27C}"/>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a16="http://schemas.microsoft.com/office/drawing/2014/main" id="{379DB639-9630-F8C0-672F-705DF601D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984270AD-FC36-B61B-F11F-56BEEA1849B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10</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a16="http://schemas.microsoft.com/office/drawing/2014/main" id="{F3EC3DF0-823D-15B3-E28B-26FC37810939}"/>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A342DBED-37E5-F4D4-A452-7E3C7F54FAD4}"/>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a16="http://schemas.microsoft.com/office/drawing/2014/main" id="{B8995AD2-C425-7AC6-E450-8D93FF22E9D7}"/>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a16="http://schemas.microsoft.com/office/drawing/2014/main" id="{8E81A804-80F7-81AC-A1B4-0E7730AEF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8D29E422-D421-1F59-0BAE-CC9AF013F281}"/>
              </a:ext>
            </a:extLst>
          </p:cNvPr>
          <p:cNvSpPr txBox="1">
            <a:spLocks noChangeArrowheads="1"/>
          </p:cNvSpPr>
          <p:nvPr/>
        </p:nvSpPr>
        <p:spPr bwMode="auto">
          <a:xfrm>
            <a:off x="781050" y="1226913"/>
            <a:ext cx="7102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None/>
            </a:pPr>
            <a:r>
              <a:rPr lang="en-US" sz="2000" b="1" dirty="0"/>
              <a:t>Booking Structure</a:t>
            </a:r>
            <a:endParaRPr lang="en-IN" sz="2000" dirty="0"/>
          </a:p>
        </p:txBody>
      </p:sp>
      <p:graphicFrame>
        <p:nvGraphicFramePr>
          <p:cNvPr id="13" name="Table 12">
            <a:extLst>
              <a:ext uri="{FF2B5EF4-FFF2-40B4-BE49-F238E27FC236}">
                <a16:creationId xmlns:a16="http://schemas.microsoft.com/office/drawing/2014/main" id="{A102F52C-CF01-9352-71EC-D57435F70778}"/>
              </a:ext>
            </a:extLst>
          </p:cNvPr>
          <p:cNvGraphicFramePr>
            <a:graphicFrameLocks noGrp="1"/>
          </p:cNvGraphicFramePr>
          <p:nvPr>
            <p:extLst>
              <p:ext uri="{D42A27DB-BD31-4B8C-83A1-F6EECF244321}">
                <p14:modId xmlns:p14="http://schemas.microsoft.com/office/powerpoint/2010/main" val="587855320"/>
              </p:ext>
            </p:extLst>
          </p:nvPr>
        </p:nvGraphicFramePr>
        <p:xfrm>
          <a:off x="919163" y="2182112"/>
          <a:ext cx="7161490" cy="1374140"/>
        </p:xfrm>
        <a:graphic>
          <a:graphicData uri="http://schemas.openxmlformats.org/drawingml/2006/table">
            <a:tbl>
              <a:tblPr firstRow="1" firstCol="1" bandRow="1">
                <a:tableStyleId>{5C22544A-7EE6-4342-B048-85BDC9FD1C3A}</a:tableStyleId>
              </a:tblPr>
              <a:tblGrid>
                <a:gridCol w="1190843">
                  <a:extLst>
                    <a:ext uri="{9D8B030D-6E8A-4147-A177-3AD203B41FA5}">
                      <a16:colId xmlns:a16="http://schemas.microsoft.com/office/drawing/2014/main" val="2835928736"/>
                    </a:ext>
                  </a:extLst>
                </a:gridCol>
                <a:gridCol w="840669">
                  <a:extLst>
                    <a:ext uri="{9D8B030D-6E8A-4147-A177-3AD203B41FA5}">
                      <a16:colId xmlns:a16="http://schemas.microsoft.com/office/drawing/2014/main" val="874638849"/>
                    </a:ext>
                  </a:extLst>
                </a:gridCol>
                <a:gridCol w="840669">
                  <a:extLst>
                    <a:ext uri="{9D8B030D-6E8A-4147-A177-3AD203B41FA5}">
                      <a16:colId xmlns:a16="http://schemas.microsoft.com/office/drawing/2014/main" val="3447062789"/>
                    </a:ext>
                  </a:extLst>
                </a:gridCol>
                <a:gridCol w="1658583">
                  <a:extLst>
                    <a:ext uri="{9D8B030D-6E8A-4147-A177-3AD203B41FA5}">
                      <a16:colId xmlns:a16="http://schemas.microsoft.com/office/drawing/2014/main" val="1879600010"/>
                    </a:ext>
                  </a:extLst>
                </a:gridCol>
                <a:gridCol w="2630726">
                  <a:extLst>
                    <a:ext uri="{9D8B030D-6E8A-4147-A177-3AD203B41FA5}">
                      <a16:colId xmlns:a16="http://schemas.microsoft.com/office/drawing/2014/main" val="2814680233"/>
                    </a:ext>
                  </a:extLst>
                </a:gridCol>
              </a:tblGrid>
              <a:tr h="393065">
                <a:tc>
                  <a:txBody>
                    <a:bodyPr/>
                    <a:lstStyle/>
                    <a:p>
                      <a:pPr marR="18415" algn="just"/>
                      <a:r>
                        <a:rPr lang="en-US" sz="1200">
                          <a:effectLst/>
                        </a:rPr>
                        <a:t>Attribute Name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dirty="0">
                          <a:effectLst/>
                        </a:rPr>
                        <a:t>Type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dirty="0">
                          <a:effectLst/>
                          <a:latin typeface="Times New Roman" panose="02020603050405020304" pitchFamily="18" charset="0"/>
                          <a:ea typeface="Times New Roman" panose="02020603050405020304" pitchFamily="18" charset="0"/>
                          <a:cs typeface="Latha" panose="020B0604020202020204" pitchFamily="34" charset="0"/>
                        </a:rPr>
                        <a:t>Width</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dirty="0">
                          <a:effectLst/>
                        </a:rPr>
                        <a:t>Constraint(s)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a:effectLst/>
                        </a:rPr>
                        <a:t>Description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923338093"/>
                  </a:ext>
                </a:extLst>
              </a:tr>
              <a:tr h="327025">
                <a:tc>
                  <a:txBody>
                    <a:bodyPr/>
                    <a:lstStyle/>
                    <a:p>
                      <a:pPr marR="18415" algn="just">
                        <a:spcBef>
                          <a:spcPts val="400"/>
                        </a:spcBef>
                        <a:spcAft>
                          <a:spcPts val="400"/>
                        </a:spcAft>
                      </a:pPr>
                      <a:r>
                        <a:rPr lang="en-US" sz="1200" dirty="0">
                          <a:effectLst/>
                        </a:rPr>
                        <a:t>Username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String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20</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L="0" marR="18415" lvl="0" indent="0" algn="just" defTabSz="914400" rtl="0" eaLnBrk="1" fontAlgn="auto" latinLnBrk="0" hangingPunct="1">
                        <a:lnSpc>
                          <a:spcPct val="100000"/>
                        </a:lnSpc>
                        <a:spcBef>
                          <a:spcPts val="400"/>
                        </a:spcBef>
                        <a:spcAft>
                          <a:spcPts val="4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Username of the venue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2626493305"/>
                  </a:ext>
                </a:extLst>
              </a:tr>
              <a:tr h="327025">
                <a:tc>
                  <a:txBody>
                    <a:bodyPr/>
                    <a:lstStyle/>
                    <a:p>
                      <a:pPr marR="18415" algn="just">
                        <a:spcBef>
                          <a:spcPts val="400"/>
                        </a:spcBef>
                        <a:spcAft>
                          <a:spcPts val="400"/>
                        </a:spcAft>
                      </a:pPr>
                      <a:r>
                        <a:rPr lang="en-US" sz="1200" dirty="0">
                          <a:effectLst/>
                        </a:rPr>
                        <a:t>Hall 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String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20</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L="0" marR="18415" lvl="0" indent="0" algn="just" defTabSz="914400" rtl="0" eaLnBrk="1" fontAlgn="auto" latinLnBrk="0" hangingPunct="1">
                        <a:lnSpc>
                          <a:spcPct val="100000"/>
                        </a:lnSpc>
                        <a:spcBef>
                          <a:spcPts val="400"/>
                        </a:spcBef>
                        <a:spcAft>
                          <a:spcPts val="4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Hall name of the venue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227929373"/>
                  </a:ext>
                </a:extLst>
              </a:tr>
              <a:tr h="327025">
                <a:tc>
                  <a:txBody>
                    <a:bodyPr/>
                    <a:lstStyle/>
                    <a:p>
                      <a:pPr marR="18415" algn="just">
                        <a:spcBef>
                          <a:spcPts val="400"/>
                        </a:spcBef>
                        <a:spcAft>
                          <a:spcPts val="400"/>
                        </a:spcAft>
                      </a:pPr>
                      <a:r>
                        <a:rPr lang="en-US" sz="1200" dirty="0">
                          <a:effectLst/>
                        </a:rPr>
                        <a:t>Date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String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10</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Date of the booking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684572032"/>
                  </a:ext>
                </a:extLst>
              </a:tr>
            </a:tbl>
          </a:graphicData>
        </a:graphic>
      </p:graphicFrame>
      <p:sp>
        <p:nvSpPr>
          <p:cNvPr id="15" name="TextBox 14">
            <a:extLst>
              <a:ext uri="{FF2B5EF4-FFF2-40B4-BE49-F238E27FC236}">
                <a16:creationId xmlns:a16="http://schemas.microsoft.com/office/drawing/2014/main" id="{A91BA860-59A5-50C6-8E01-700DADA35CB6}"/>
              </a:ext>
            </a:extLst>
          </p:cNvPr>
          <p:cNvSpPr txBox="1"/>
          <p:nvPr/>
        </p:nvSpPr>
        <p:spPr>
          <a:xfrm>
            <a:off x="890121" y="4362674"/>
            <a:ext cx="7363758" cy="960328"/>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The Booking structure has the attributes such as the username, hall name and the </a:t>
            </a:r>
            <a:r>
              <a:rPr lang="en-US" sz="2000" dirty="0">
                <a:ea typeface="Times New Roman" panose="02020603050405020304" pitchFamily="18" charset="0"/>
              </a:rPr>
              <a:t>date</a:t>
            </a:r>
            <a:r>
              <a:rPr lang="en-US" sz="2000" dirty="0">
                <a:effectLst/>
                <a:latin typeface="Times New Roman" panose="02020603050405020304" pitchFamily="18" charset="0"/>
                <a:ea typeface="Times New Roman" panose="02020603050405020304" pitchFamily="18" charset="0"/>
              </a:rPr>
              <a:t> for the booking that is made by the customer. </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41617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78DF28-447A-495E-CA20-D8CFAD632E79}"/>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CD9400E7-5B11-1AF9-D4FF-C8E29A04C7EB}"/>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4" name="Picture 3">
            <a:extLst>
              <a:ext uri="{FF2B5EF4-FFF2-40B4-BE49-F238E27FC236}">
                <a16:creationId xmlns:a16="http://schemas.microsoft.com/office/drawing/2014/main" id="{F5EF9931-09F7-9305-53FD-388885D26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16FFE706-9143-C54E-571E-319EA74DE8F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a16="http://schemas.microsoft.com/office/drawing/2014/main" id="{78488513-DA66-F3A4-0FCE-54355408C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96EE266B-3409-02CC-DAB2-8036DFCB8B41}"/>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11</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a16="http://schemas.microsoft.com/office/drawing/2014/main" id="{3E23D126-B6BE-5B40-E21B-688A975B74A0}"/>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0766432D-4FD0-0E4B-80B1-F3C0A80CCF2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a16="http://schemas.microsoft.com/office/drawing/2014/main" id="{A412909E-6111-D0B3-E5EE-2718294EF909}"/>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a16="http://schemas.microsoft.com/office/drawing/2014/main" id="{12D70AFE-CC3F-1AD8-DF8D-1D2C348A0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C0397C0-05E2-2AC1-6469-D54FC10CA35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3141B711-B49A-1F96-AA65-F76DCBE82C6D}"/>
              </a:ext>
            </a:extLst>
          </p:cNvPr>
          <p:cNvSpPr txBox="1"/>
          <p:nvPr/>
        </p:nvSpPr>
        <p:spPr>
          <a:xfrm>
            <a:off x="663552" y="1416218"/>
            <a:ext cx="4590046" cy="1015663"/>
          </a:xfrm>
          <a:prstGeom prst="rect">
            <a:avLst/>
          </a:prstGeom>
          <a:noFill/>
        </p:spPr>
        <p:txBody>
          <a:bodyPr wrap="square">
            <a:spAutoFit/>
          </a:bodyPr>
          <a:lstStyle/>
          <a:p>
            <a:r>
              <a:rPr lang="en-US" sz="2000" b="1" dirty="0">
                <a:effectLst/>
                <a:latin typeface="Verdana" panose="020B0604030504040204" pitchFamily="34" charset="0"/>
                <a:ea typeface="Verdana" panose="020B0604030504040204" pitchFamily="34" charset="0"/>
              </a:rPr>
              <a:t>LOW LEVEL DESIGN</a:t>
            </a:r>
          </a:p>
          <a:p>
            <a:endParaRPr lang="en-US" sz="2000" b="1" dirty="0">
              <a:latin typeface="Verdana" panose="020B0604030504040204" pitchFamily="34" charset="0"/>
              <a:ea typeface="Verdana" panose="020B0604030504040204" pitchFamily="34" charset="0"/>
            </a:endParaRPr>
          </a:p>
          <a:p>
            <a:r>
              <a:rPr lang="en-US" sz="2000" b="1" dirty="0">
                <a:latin typeface="Verdana" panose="020B0604030504040204" pitchFamily="34" charset="0"/>
                <a:ea typeface="Verdana" panose="020B0604030504040204" pitchFamily="34" charset="0"/>
              </a:rPr>
              <a:t>Login Details:</a:t>
            </a:r>
            <a:endParaRPr lang="en-IN" sz="2000" dirty="0">
              <a:latin typeface="Verdana" panose="020B0604030504040204" pitchFamily="34" charset="0"/>
              <a:ea typeface="Verdana" panose="020B0604030504040204" pitchFamily="34" charset="0"/>
            </a:endParaRPr>
          </a:p>
        </p:txBody>
      </p:sp>
      <p:graphicFrame>
        <p:nvGraphicFramePr>
          <p:cNvPr id="15" name="Table 14">
            <a:extLst>
              <a:ext uri="{FF2B5EF4-FFF2-40B4-BE49-F238E27FC236}">
                <a16:creationId xmlns:a16="http://schemas.microsoft.com/office/drawing/2014/main" id="{0E529DB6-9BCC-11CF-B2A5-4D7BBF04CF50}"/>
              </a:ext>
            </a:extLst>
          </p:cNvPr>
          <p:cNvGraphicFramePr>
            <a:graphicFrameLocks noGrp="1"/>
          </p:cNvGraphicFramePr>
          <p:nvPr>
            <p:extLst>
              <p:ext uri="{D42A27DB-BD31-4B8C-83A1-F6EECF244321}">
                <p14:modId xmlns:p14="http://schemas.microsoft.com/office/powerpoint/2010/main" val="3189317094"/>
              </p:ext>
            </p:extLst>
          </p:nvPr>
        </p:nvGraphicFramePr>
        <p:xfrm>
          <a:off x="1043608" y="2801770"/>
          <a:ext cx="6912768" cy="2640010"/>
        </p:xfrm>
        <a:graphic>
          <a:graphicData uri="http://schemas.openxmlformats.org/drawingml/2006/table">
            <a:tbl>
              <a:tblPr firstRow="1" firstCol="1" bandRow="1">
                <a:tableStyleId>{5C22544A-7EE6-4342-B048-85BDC9FD1C3A}</a:tableStyleId>
              </a:tblPr>
              <a:tblGrid>
                <a:gridCol w="1746645">
                  <a:extLst>
                    <a:ext uri="{9D8B030D-6E8A-4147-A177-3AD203B41FA5}">
                      <a16:colId xmlns:a16="http://schemas.microsoft.com/office/drawing/2014/main" val="769590187"/>
                    </a:ext>
                  </a:extLst>
                </a:gridCol>
                <a:gridCol w="5166123">
                  <a:extLst>
                    <a:ext uri="{9D8B030D-6E8A-4147-A177-3AD203B41FA5}">
                      <a16:colId xmlns:a16="http://schemas.microsoft.com/office/drawing/2014/main" val="2815082303"/>
                    </a:ext>
                  </a:extLst>
                </a:gridCol>
              </a:tblGrid>
              <a:tr h="346922">
                <a:tc>
                  <a:txBody>
                    <a:bodyPr/>
                    <a:lstStyle/>
                    <a:p>
                      <a:pPr marR="18415" algn="just">
                        <a:spcBef>
                          <a:spcPts val="400"/>
                        </a:spcBef>
                        <a:spcAft>
                          <a:spcPts val="400"/>
                        </a:spcAft>
                      </a:pPr>
                      <a:r>
                        <a:rPr lang="en-US" sz="1200">
                          <a:effectLst/>
                        </a:rPr>
                        <a:t>Files used</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TypeScript/</a:t>
                      </a:r>
                      <a:r>
                        <a:rPr lang="en-US" sz="1200" dirty="0" err="1">
                          <a:effectLst/>
                          <a:latin typeface="Times New Roman" panose="02020603050405020304" pitchFamily="18" charset="0"/>
                          <a:ea typeface="Times New Roman" panose="02020603050405020304" pitchFamily="18" charset="0"/>
                          <a:cs typeface="Latha" panose="020B0604020202020204" pitchFamily="34" charset="0"/>
                        </a:rPr>
                        <a:t>login.component.ts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740814553"/>
                  </a:ext>
                </a:extLst>
              </a:tr>
              <a:tr h="327584">
                <a:tc>
                  <a:txBody>
                    <a:bodyPr/>
                    <a:lstStyle/>
                    <a:p>
                      <a:pPr marR="18415" algn="just">
                        <a:spcBef>
                          <a:spcPts val="400"/>
                        </a:spcBef>
                        <a:spcAft>
                          <a:spcPts val="400"/>
                        </a:spcAft>
                      </a:pPr>
                      <a:r>
                        <a:rPr lang="en-US" sz="1200">
                          <a:effectLst/>
                        </a:rPr>
                        <a:t>Short Description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Allows the user to login to the application</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922442535"/>
                  </a:ext>
                </a:extLst>
              </a:tr>
              <a:tr h="327584">
                <a:tc>
                  <a:txBody>
                    <a:bodyPr/>
                    <a:lstStyle/>
                    <a:p>
                      <a:pPr marR="18415" algn="just">
                        <a:spcBef>
                          <a:spcPts val="400"/>
                        </a:spcBef>
                        <a:spcAft>
                          <a:spcPts val="400"/>
                        </a:spcAft>
                      </a:pPr>
                      <a:r>
                        <a:rPr lang="en-US" sz="1200">
                          <a:effectLst/>
                        </a:rPr>
                        <a:t>Arguments</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Username, Password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472643656"/>
                  </a:ext>
                </a:extLst>
              </a:tr>
              <a:tr h="327584">
                <a:tc>
                  <a:txBody>
                    <a:bodyPr/>
                    <a:lstStyle/>
                    <a:p>
                      <a:pPr marR="18415" algn="just">
                        <a:spcBef>
                          <a:spcPts val="400"/>
                        </a:spcBef>
                        <a:spcAft>
                          <a:spcPts val="400"/>
                        </a:spcAft>
                      </a:pPr>
                      <a:r>
                        <a:rPr lang="en-US" sz="1200">
                          <a:effectLst/>
                        </a:rPr>
                        <a:t>Return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a:effectLst/>
                        </a:rPr>
                        <a:t>Success/Failure in login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86626686"/>
                  </a:ext>
                </a:extLst>
              </a:tr>
              <a:tr h="327584">
                <a:tc>
                  <a:txBody>
                    <a:bodyPr/>
                    <a:lstStyle/>
                    <a:p>
                      <a:pPr marR="18415" algn="just">
                        <a:spcBef>
                          <a:spcPts val="400"/>
                        </a:spcBef>
                        <a:spcAft>
                          <a:spcPts val="400"/>
                        </a:spcAft>
                      </a:pPr>
                      <a:r>
                        <a:rPr lang="en-US" sz="1200">
                          <a:effectLst/>
                        </a:rPr>
                        <a:t>Pre-Condition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a:effectLst/>
                        </a:rPr>
                        <a:t>The user must have an account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305791428"/>
                  </a:ext>
                </a:extLst>
              </a:tr>
              <a:tr h="327584">
                <a:tc>
                  <a:txBody>
                    <a:bodyPr/>
                    <a:lstStyle/>
                    <a:p>
                      <a:pPr marR="18415" algn="just">
                        <a:spcBef>
                          <a:spcPts val="400"/>
                        </a:spcBef>
                        <a:spcAft>
                          <a:spcPts val="400"/>
                        </a:spcAft>
                      </a:pPr>
                      <a:r>
                        <a:rPr lang="en-US" sz="1200">
                          <a:effectLst/>
                        </a:rPr>
                        <a:t>Post-Condition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a:effectLst/>
                        </a:rPr>
                        <a:t>The home page will be displayed</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535986540"/>
                  </a:ext>
                </a:extLst>
              </a:tr>
              <a:tr h="327584">
                <a:tc>
                  <a:txBody>
                    <a:bodyPr/>
                    <a:lstStyle/>
                    <a:p>
                      <a:pPr marR="18415" algn="just">
                        <a:spcBef>
                          <a:spcPts val="400"/>
                        </a:spcBef>
                        <a:spcAft>
                          <a:spcPts val="400"/>
                        </a:spcAft>
                      </a:pPr>
                      <a:r>
                        <a:rPr lang="en-US" sz="1200">
                          <a:effectLst/>
                        </a:rPr>
                        <a:t>Exception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a:effectLst/>
                        </a:rPr>
                        <a:t>Invalid username and password</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38292673"/>
                  </a:ext>
                </a:extLst>
              </a:tr>
              <a:tr h="327584">
                <a:tc>
                  <a:txBody>
                    <a:bodyPr/>
                    <a:lstStyle/>
                    <a:p>
                      <a:pPr marR="18415" algn="just">
                        <a:spcBef>
                          <a:spcPts val="400"/>
                        </a:spcBef>
                        <a:spcAft>
                          <a:spcPts val="400"/>
                        </a:spcAft>
                      </a:pPr>
                      <a:r>
                        <a:rPr lang="en-US" sz="1200">
                          <a:effectLst/>
                        </a:rPr>
                        <a:t>Actor</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User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577968042"/>
                  </a:ext>
                </a:extLst>
              </a:tr>
            </a:tbl>
          </a:graphicData>
        </a:graphic>
      </p:graphicFrame>
    </p:spTree>
    <p:extLst>
      <p:ext uri="{BB962C8B-B14F-4D97-AF65-F5344CB8AC3E}">
        <p14:creationId xmlns:p14="http://schemas.microsoft.com/office/powerpoint/2010/main" val="256885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FE93C-1B9D-B1C8-DDDA-80F03397F871}"/>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13EE10D0-ECE1-FE0E-C0E8-E5DE3D8C435B}"/>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4" name="Picture 3">
            <a:extLst>
              <a:ext uri="{FF2B5EF4-FFF2-40B4-BE49-F238E27FC236}">
                <a16:creationId xmlns:a16="http://schemas.microsoft.com/office/drawing/2014/main" id="{A4D8DF52-AB28-9FCF-A6ED-48276E9AE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FEFE2A82-5657-9F81-C5E8-39C36AB400F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a16="http://schemas.microsoft.com/office/drawing/2014/main" id="{A28DF6CC-D3DA-0171-B894-71DF1EE94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0009B904-8580-F158-15E4-BB42C6709FD4}"/>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12</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a16="http://schemas.microsoft.com/office/drawing/2014/main" id="{9F050DEF-7CCF-2E46-9281-62648CBE32D4}"/>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C5F9E661-3F8A-4944-7AED-E6FEE16DB165}"/>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a16="http://schemas.microsoft.com/office/drawing/2014/main" id="{7EB6A199-6301-CB64-5E5E-3BBEB66B6CEF}"/>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a16="http://schemas.microsoft.com/office/drawing/2014/main" id="{637A948E-5017-7030-9CE1-6B88FF013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69380C9-B56D-043F-0144-D8047F314951}"/>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B1F5EFAF-6181-84E7-CFAF-E21592505BAE}"/>
              </a:ext>
            </a:extLst>
          </p:cNvPr>
          <p:cNvSpPr txBox="1"/>
          <p:nvPr/>
        </p:nvSpPr>
        <p:spPr>
          <a:xfrm>
            <a:off x="685800" y="1535082"/>
            <a:ext cx="4590046" cy="400110"/>
          </a:xfrm>
          <a:prstGeom prst="rect">
            <a:avLst/>
          </a:prstGeom>
          <a:noFill/>
        </p:spPr>
        <p:txBody>
          <a:bodyPr wrap="square">
            <a:spAutoFit/>
          </a:bodyPr>
          <a:lstStyle/>
          <a:p>
            <a:r>
              <a:rPr lang="en-US" sz="2000" b="1" dirty="0">
                <a:latin typeface="Verdana" panose="020B0604030504040204" pitchFamily="34" charset="0"/>
                <a:ea typeface="Verdana" panose="020B0604030504040204" pitchFamily="34" charset="0"/>
              </a:rPr>
              <a:t>Registration Details:</a:t>
            </a:r>
            <a:endParaRPr lang="en-IN" sz="2000" dirty="0">
              <a:latin typeface="Verdana" panose="020B0604030504040204" pitchFamily="34" charset="0"/>
              <a:ea typeface="Verdana" panose="020B0604030504040204" pitchFamily="34" charset="0"/>
            </a:endParaRPr>
          </a:p>
        </p:txBody>
      </p:sp>
      <p:graphicFrame>
        <p:nvGraphicFramePr>
          <p:cNvPr id="15" name="Table 14">
            <a:extLst>
              <a:ext uri="{FF2B5EF4-FFF2-40B4-BE49-F238E27FC236}">
                <a16:creationId xmlns:a16="http://schemas.microsoft.com/office/drawing/2014/main" id="{56C24807-1CE1-582E-D283-990D42145BC7}"/>
              </a:ext>
            </a:extLst>
          </p:cNvPr>
          <p:cNvGraphicFramePr>
            <a:graphicFrameLocks noGrp="1"/>
          </p:cNvGraphicFramePr>
          <p:nvPr>
            <p:extLst>
              <p:ext uri="{D42A27DB-BD31-4B8C-83A1-F6EECF244321}">
                <p14:modId xmlns:p14="http://schemas.microsoft.com/office/powerpoint/2010/main" val="2436412328"/>
              </p:ext>
            </p:extLst>
          </p:nvPr>
        </p:nvGraphicFramePr>
        <p:xfrm>
          <a:off x="919163" y="2324160"/>
          <a:ext cx="6749181" cy="2771685"/>
        </p:xfrm>
        <a:graphic>
          <a:graphicData uri="http://schemas.openxmlformats.org/drawingml/2006/table">
            <a:tbl>
              <a:tblPr firstRow="1" firstCol="1" bandRow="1">
                <a:tableStyleId>{5C22544A-7EE6-4342-B048-85BDC9FD1C3A}</a:tableStyleId>
              </a:tblPr>
              <a:tblGrid>
                <a:gridCol w="1705312">
                  <a:extLst>
                    <a:ext uri="{9D8B030D-6E8A-4147-A177-3AD203B41FA5}">
                      <a16:colId xmlns:a16="http://schemas.microsoft.com/office/drawing/2014/main" val="826380079"/>
                    </a:ext>
                  </a:extLst>
                </a:gridCol>
                <a:gridCol w="5043869">
                  <a:extLst>
                    <a:ext uri="{9D8B030D-6E8A-4147-A177-3AD203B41FA5}">
                      <a16:colId xmlns:a16="http://schemas.microsoft.com/office/drawing/2014/main" val="3298696849"/>
                    </a:ext>
                  </a:extLst>
                </a:gridCol>
              </a:tblGrid>
              <a:tr h="364224">
                <a:tc>
                  <a:txBody>
                    <a:bodyPr/>
                    <a:lstStyle/>
                    <a:p>
                      <a:pPr marR="18415" algn="just">
                        <a:spcBef>
                          <a:spcPts val="400"/>
                        </a:spcBef>
                        <a:spcAft>
                          <a:spcPts val="400"/>
                        </a:spcAft>
                      </a:pPr>
                      <a:r>
                        <a:rPr lang="en-US" sz="1200">
                          <a:effectLst/>
                        </a:rPr>
                        <a:t>Files used</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TypeScript/</a:t>
                      </a:r>
                      <a:r>
                        <a:rPr lang="en-US" sz="1200" dirty="0" err="1">
                          <a:effectLst/>
                          <a:latin typeface="Times New Roman" panose="02020603050405020304" pitchFamily="18" charset="0"/>
                          <a:ea typeface="Times New Roman" panose="02020603050405020304" pitchFamily="18" charset="0"/>
                          <a:cs typeface="Latha" panose="020B0604020202020204" pitchFamily="34" charset="0"/>
                        </a:rPr>
                        <a:t>register.component.ts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798775149"/>
                  </a:ext>
                </a:extLst>
              </a:tr>
              <a:tr h="343923">
                <a:tc>
                  <a:txBody>
                    <a:bodyPr/>
                    <a:lstStyle/>
                    <a:p>
                      <a:pPr marR="18415" algn="just">
                        <a:spcBef>
                          <a:spcPts val="400"/>
                        </a:spcBef>
                        <a:spcAft>
                          <a:spcPts val="400"/>
                        </a:spcAft>
                      </a:pPr>
                      <a:r>
                        <a:rPr lang="en-US" sz="1200">
                          <a:effectLst/>
                        </a:rPr>
                        <a:t>Short Description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Allows the user to register to the application</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447244891"/>
                  </a:ext>
                </a:extLst>
              </a:tr>
              <a:tr h="343923">
                <a:tc>
                  <a:txBody>
                    <a:bodyPr/>
                    <a:lstStyle/>
                    <a:p>
                      <a:pPr marR="18415" algn="just">
                        <a:spcBef>
                          <a:spcPts val="400"/>
                        </a:spcBef>
                        <a:spcAft>
                          <a:spcPts val="400"/>
                        </a:spcAft>
                      </a:pPr>
                      <a:r>
                        <a:rPr lang="en-US" sz="1200">
                          <a:effectLst/>
                        </a:rPr>
                        <a:t>Arguments</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Username, Password, Gender, Email, Phone Number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614411029"/>
                  </a:ext>
                </a:extLst>
              </a:tr>
              <a:tr h="343923">
                <a:tc>
                  <a:txBody>
                    <a:bodyPr/>
                    <a:lstStyle/>
                    <a:p>
                      <a:pPr marR="18415" algn="just">
                        <a:spcBef>
                          <a:spcPts val="400"/>
                        </a:spcBef>
                        <a:spcAft>
                          <a:spcPts val="400"/>
                        </a:spcAft>
                      </a:pPr>
                      <a:r>
                        <a:rPr lang="en-US" sz="1200">
                          <a:effectLst/>
                        </a:rPr>
                        <a:t>Return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Success/Failure in registration</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410740980"/>
                  </a:ext>
                </a:extLst>
              </a:tr>
              <a:tr h="343923">
                <a:tc>
                  <a:txBody>
                    <a:bodyPr/>
                    <a:lstStyle/>
                    <a:p>
                      <a:pPr marR="18415" algn="just">
                        <a:spcBef>
                          <a:spcPts val="400"/>
                        </a:spcBef>
                        <a:spcAft>
                          <a:spcPts val="400"/>
                        </a:spcAft>
                      </a:pPr>
                      <a:r>
                        <a:rPr lang="en-US" sz="1200">
                          <a:effectLst/>
                        </a:rPr>
                        <a:t>Pre-Condition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The user must have a email id and phone number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4134631783"/>
                  </a:ext>
                </a:extLst>
              </a:tr>
              <a:tr h="343923">
                <a:tc>
                  <a:txBody>
                    <a:bodyPr/>
                    <a:lstStyle/>
                    <a:p>
                      <a:pPr marR="18415" algn="just">
                        <a:spcBef>
                          <a:spcPts val="400"/>
                        </a:spcBef>
                        <a:spcAft>
                          <a:spcPts val="400"/>
                        </a:spcAft>
                      </a:pPr>
                      <a:r>
                        <a:rPr lang="en-US" sz="1200">
                          <a:effectLst/>
                        </a:rPr>
                        <a:t>Post-Condition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The login page will be displayed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787082221"/>
                  </a:ext>
                </a:extLst>
              </a:tr>
              <a:tr h="343923">
                <a:tc>
                  <a:txBody>
                    <a:bodyPr/>
                    <a:lstStyle/>
                    <a:p>
                      <a:pPr marR="18415" algn="just">
                        <a:spcBef>
                          <a:spcPts val="400"/>
                        </a:spcBef>
                        <a:spcAft>
                          <a:spcPts val="400"/>
                        </a:spcAft>
                      </a:pPr>
                      <a:r>
                        <a:rPr lang="en-US" sz="1200">
                          <a:effectLst/>
                        </a:rPr>
                        <a:t>Exception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Username already exists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411778001"/>
                  </a:ext>
                </a:extLst>
              </a:tr>
              <a:tr h="343923">
                <a:tc>
                  <a:txBody>
                    <a:bodyPr/>
                    <a:lstStyle/>
                    <a:p>
                      <a:pPr marR="18415" algn="just">
                        <a:spcBef>
                          <a:spcPts val="400"/>
                        </a:spcBef>
                        <a:spcAft>
                          <a:spcPts val="400"/>
                        </a:spcAft>
                      </a:pPr>
                      <a:r>
                        <a:rPr lang="en-US" sz="1200">
                          <a:effectLst/>
                        </a:rPr>
                        <a:t>Actor</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User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01071317"/>
                  </a:ext>
                </a:extLst>
              </a:tr>
            </a:tbl>
          </a:graphicData>
        </a:graphic>
      </p:graphicFrame>
    </p:spTree>
    <p:extLst>
      <p:ext uri="{BB962C8B-B14F-4D97-AF65-F5344CB8AC3E}">
        <p14:creationId xmlns:p14="http://schemas.microsoft.com/office/powerpoint/2010/main" val="2778093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6BCF1F-96C9-8691-19A0-B38CED61351E}"/>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3F4E738F-CE76-6FFB-6F6C-D77FA5D5B56E}"/>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4" name="Picture 3">
            <a:extLst>
              <a:ext uri="{FF2B5EF4-FFF2-40B4-BE49-F238E27FC236}">
                <a16:creationId xmlns:a16="http://schemas.microsoft.com/office/drawing/2014/main" id="{01D75E61-A0B6-E17C-5548-E02CD2403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3A5B9886-4F29-CB91-2EC1-BFECA17B4A7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a16="http://schemas.microsoft.com/office/drawing/2014/main" id="{65108339-01DC-AF8D-0601-16B73A757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3173B216-F98C-B2F1-87F6-EC67554FB2CB}"/>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13</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a16="http://schemas.microsoft.com/office/drawing/2014/main" id="{DADA50D6-35C1-8CCA-C083-BFB07E766DD0}"/>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FC88D70F-A03C-C777-7A9F-672FE837302B}"/>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a16="http://schemas.microsoft.com/office/drawing/2014/main" id="{D627B145-B7AC-81FE-B083-04E9DAA81630}"/>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a16="http://schemas.microsoft.com/office/drawing/2014/main" id="{F8A9D1E3-B39F-4027-83AE-A151F0E2B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0FE2058-922F-E34D-12C9-07629425BFC4}"/>
              </a:ext>
            </a:extLst>
          </p:cNvPr>
          <p:cNvSpPr txBox="1">
            <a:spLocks noChangeArrowheads="1"/>
          </p:cNvSpPr>
          <p:nvPr/>
        </p:nvSpPr>
        <p:spPr bwMode="auto">
          <a:xfrm>
            <a:off x="919163" y="1340768"/>
            <a:ext cx="7102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sz="2000" b="1" dirty="0"/>
              <a:t>Forget Password Details</a:t>
            </a: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Table 12">
            <a:extLst>
              <a:ext uri="{FF2B5EF4-FFF2-40B4-BE49-F238E27FC236}">
                <a16:creationId xmlns:a16="http://schemas.microsoft.com/office/drawing/2014/main" id="{A556889B-BD87-A092-13F9-03B0B7EA62A5}"/>
              </a:ext>
            </a:extLst>
          </p:cNvPr>
          <p:cNvGraphicFramePr>
            <a:graphicFrameLocks noGrp="1"/>
          </p:cNvGraphicFramePr>
          <p:nvPr>
            <p:extLst>
              <p:ext uri="{D42A27DB-BD31-4B8C-83A1-F6EECF244321}">
                <p14:modId xmlns:p14="http://schemas.microsoft.com/office/powerpoint/2010/main" val="868571491"/>
              </p:ext>
            </p:extLst>
          </p:nvPr>
        </p:nvGraphicFramePr>
        <p:xfrm>
          <a:off x="1259632" y="2042504"/>
          <a:ext cx="6047948" cy="2733017"/>
        </p:xfrm>
        <a:graphic>
          <a:graphicData uri="http://schemas.openxmlformats.org/drawingml/2006/table">
            <a:tbl>
              <a:tblPr firstRow="1" firstCol="1" bandRow="1">
                <a:tableStyleId>{5C22544A-7EE6-4342-B048-85BDC9FD1C3A}</a:tableStyleId>
              </a:tblPr>
              <a:tblGrid>
                <a:gridCol w="1528132">
                  <a:extLst>
                    <a:ext uri="{9D8B030D-6E8A-4147-A177-3AD203B41FA5}">
                      <a16:colId xmlns:a16="http://schemas.microsoft.com/office/drawing/2014/main" val="2921059713"/>
                    </a:ext>
                  </a:extLst>
                </a:gridCol>
                <a:gridCol w="4519816">
                  <a:extLst>
                    <a:ext uri="{9D8B030D-6E8A-4147-A177-3AD203B41FA5}">
                      <a16:colId xmlns:a16="http://schemas.microsoft.com/office/drawing/2014/main" val="1477363113"/>
                    </a:ext>
                  </a:extLst>
                </a:gridCol>
              </a:tblGrid>
              <a:tr h="359142">
                <a:tc>
                  <a:txBody>
                    <a:bodyPr/>
                    <a:lstStyle/>
                    <a:p>
                      <a:pPr marR="18415" algn="just">
                        <a:spcBef>
                          <a:spcPts val="400"/>
                        </a:spcBef>
                        <a:spcAft>
                          <a:spcPts val="400"/>
                        </a:spcAft>
                      </a:pPr>
                      <a:r>
                        <a:rPr lang="en-US" sz="1200">
                          <a:effectLst/>
                        </a:rPr>
                        <a:t>Files used</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TypeScript/</a:t>
                      </a:r>
                      <a:r>
                        <a:rPr lang="en-US" sz="1200" dirty="0" err="1">
                          <a:effectLst/>
                          <a:latin typeface="Times New Roman" panose="02020603050405020304" pitchFamily="18" charset="0"/>
                          <a:ea typeface="Times New Roman" panose="02020603050405020304" pitchFamily="18" charset="0"/>
                          <a:cs typeface="Latha" panose="020B0604020202020204" pitchFamily="34" charset="0"/>
                        </a:rPr>
                        <a:t>forget.component.ts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61700291"/>
                  </a:ext>
                </a:extLst>
              </a:tr>
              <a:tr h="339125">
                <a:tc>
                  <a:txBody>
                    <a:bodyPr/>
                    <a:lstStyle/>
                    <a:p>
                      <a:pPr marR="18415" algn="just">
                        <a:spcBef>
                          <a:spcPts val="400"/>
                        </a:spcBef>
                        <a:spcAft>
                          <a:spcPts val="400"/>
                        </a:spcAft>
                      </a:pPr>
                      <a:r>
                        <a:rPr lang="en-US" sz="1200">
                          <a:effectLst/>
                        </a:rPr>
                        <a:t>Short Description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Allows the user to change the password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964973554"/>
                  </a:ext>
                </a:extLst>
              </a:tr>
              <a:tr h="339125">
                <a:tc>
                  <a:txBody>
                    <a:bodyPr/>
                    <a:lstStyle/>
                    <a:p>
                      <a:pPr marR="18415" algn="just">
                        <a:spcBef>
                          <a:spcPts val="400"/>
                        </a:spcBef>
                        <a:spcAft>
                          <a:spcPts val="400"/>
                        </a:spcAft>
                      </a:pPr>
                      <a:r>
                        <a:rPr lang="en-US" sz="1200">
                          <a:effectLst/>
                        </a:rPr>
                        <a:t>Arguments</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Username, New Password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353860268"/>
                  </a:ext>
                </a:extLst>
              </a:tr>
              <a:tr h="339125">
                <a:tc>
                  <a:txBody>
                    <a:bodyPr/>
                    <a:lstStyle/>
                    <a:p>
                      <a:pPr marR="18415" algn="just">
                        <a:spcBef>
                          <a:spcPts val="400"/>
                        </a:spcBef>
                        <a:spcAft>
                          <a:spcPts val="400"/>
                        </a:spcAft>
                      </a:pPr>
                      <a:r>
                        <a:rPr lang="en-US" sz="1200">
                          <a:effectLst/>
                        </a:rPr>
                        <a:t>Return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Success/Failure in is forget password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66593407"/>
                  </a:ext>
                </a:extLst>
              </a:tr>
              <a:tr h="339125">
                <a:tc>
                  <a:txBody>
                    <a:bodyPr/>
                    <a:lstStyle/>
                    <a:p>
                      <a:pPr marR="18415" algn="just">
                        <a:spcBef>
                          <a:spcPts val="400"/>
                        </a:spcBef>
                        <a:spcAft>
                          <a:spcPts val="400"/>
                        </a:spcAft>
                      </a:pPr>
                      <a:r>
                        <a:rPr lang="en-US" sz="1200">
                          <a:effectLst/>
                        </a:rPr>
                        <a:t>Pre-Condition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The user must have an account</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778474599"/>
                  </a:ext>
                </a:extLst>
              </a:tr>
              <a:tr h="339125">
                <a:tc>
                  <a:txBody>
                    <a:bodyPr/>
                    <a:lstStyle/>
                    <a:p>
                      <a:pPr marR="18415" algn="just">
                        <a:spcBef>
                          <a:spcPts val="400"/>
                        </a:spcBef>
                        <a:spcAft>
                          <a:spcPts val="400"/>
                        </a:spcAft>
                      </a:pPr>
                      <a:r>
                        <a:rPr lang="en-US" sz="1200">
                          <a:effectLst/>
                        </a:rPr>
                        <a:t>Post-Condition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The login page will be displayed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456826001"/>
                  </a:ext>
                </a:extLst>
              </a:tr>
              <a:tr h="339125">
                <a:tc>
                  <a:txBody>
                    <a:bodyPr/>
                    <a:lstStyle/>
                    <a:p>
                      <a:pPr marR="18415" algn="just">
                        <a:spcBef>
                          <a:spcPts val="400"/>
                        </a:spcBef>
                        <a:spcAft>
                          <a:spcPts val="400"/>
                        </a:spcAft>
                      </a:pPr>
                      <a:r>
                        <a:rPr lang="en-US" sz="1200">
                          <a:effectLst/>
                        </a:rPr>
                        <a:t>Exception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Invalid Username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4143202746"/>
                  </a:ext>
                </a:extLst>
              </a:tr>
              <a:tr h="339125">
                <a:tc>
                  <a:txBody>
                    <a:bodyPr/>
                    <a:lstStyle/>
                    <a:p>
                      <a:pPr marR="18415" algn="just">
                        <a:spcBef>
                          <a:spcPts val="400"/>
                        </a:spcBef>
                        <a:spcAft>
                          <a:spcPts val="400"/>
                        </a:spcAft>
                      </a:pPr>
                      <a:r>
                        <a:rPr lang="en-US" sz="1200">
                          <a:effectLst/>
                        </a:rPr>
                        <a:t>Actor</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User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807037393"/>
                  </a:ext>
                </a:extLst>
              </a:tr>
            </a:tbl>
          </a:graphicData>
        </a:graphic>
      </p:graphicFrame>
    </p:spTree>
    <p:extLst>
      <p:ext uri="{BB962C8B-B14F-4D97-AF65-F5344CB8AC3E}">
        <p14:creationId xmlns:p14="http://schemas.microsoft.com/office/powerpoint/2010/main" val="2944840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16BE7-2F8C-3F32-C2BC-9FBB8F897A72}"/>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EB6F8E10-26F6-CDD7-CACC-08FC15D435E8}"/>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FEDAF4EB-CAB2-1B17-6385-A6170957DD8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B537AB38-49B1-905E-2CE0-4DB2DCC82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FBD9A2DB-6059-1835-8881-CA6B88B09563}"/>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DD566902-0344-14E4-C784-B727A4613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22992FD2-241B-C4BB-99D8-071FC4382D05}"/>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14</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FA311A7F-DE34-18A2-2E35-C9FB747D191C}"/>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dirty="0">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588B978C-59EB-C49E-DD0A-A6ACECB8E5F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F06BE612-BE50-92F9-2145-DE0F3A16F66E}"/>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4C7BC422-8176-C6B2-9AC4-60C8F5B35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1AA6ED3-DAFA-BC92-D085-3D90C4B5C0DC}"/>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47F751AD-2B9D-C23F-B15F-D08231C7DAC0}"/>
              </a:ext>
            </a:extLst>
          </p:cNvPr>
          <p:cNvSpPr txBox="1"/>
          <p:nvPr/>
        </p:nvSpPr>
        <p:spPr>
          <a:xfrm>
            <a:off x="919163" y="1403048"/>
            <a:ext cx="4590046"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Delete My Account Details</a:t>
            </a:r>
            <a:endParaRPr lang="en-IN" sz="2000" dirty="0">
              <a:effectLst/>
              <a:latin typeface="Times New Roman" panose="02020603050405020304" pitchFamily="18" charset="0"/>
              <a:ea typeface="Times New Roman" panose="02020603050405020304" pitchFamily="18" charset="0"/>
            </a:endParaRPr>
          </a:p>
        </p:txBody>
      </p:sp>
      <p:graphicFrame>
        <p:nvGraphicFramePr>
          <p:cNvPr id="16" name="Table 15">
            <a:extLst>
              <a:ext uri="{FF2B5EF4-FFF2-40B4-BE49-F238E27FC236}">
                <a16:creationId xmlns:a16="http://schemas.microsoft.com/office/drawing/2014/main" id="{47ED4065-DBBC-1E43-5963-7B0D1A1742ED}"/>
              </a:ext>
            </a:extLst>
          </p:cNvPr>
          <p:cNvGraphicFramePr>
            <a:graphicFrameLocks noGrp="1"/>
          </p:cNvGraphicFramePr>
          <p:nvPr>
            <p:extLst>
              <p:ext uri="{D42A27DB-BD31-4B8C-83A1-F6EECF244321}">
                <p14:modId xmlns:p14="http://schemas.microsoft.com/office/powerpoint/2010/main" val="3434914851"/>
              </p:ext>
            </p:extLst>
          </p:nvPr>
        </p:nvGraphicFramePr>
        <p:xfrm>
          <a:off x="1115616" y="2305052"/>
          <a:ext cx="6696744" cy="2934292"/>
        </p:xfrm>
        <a:graphic>
          <a:graphicData uri="http://schemas.openxmlformats.org/drawingml/2006/table">
            <a:tbl>
              <a:tblPr firstRow="1" firstCol="1" bandRow="1">
                <a:tableStyleId>{5C22544A-7EE6-4342-B048-85BDC9FD1C3A}</a:tableStyleId>
              </a:tblPr>
              <a:tblGrid>
                <a:gridCol w="1692062">
                  <a:extLst>
                    <a:ext uri="{9D8B030D-6E8A-4147-A177-3AD203B41FA5}">
                      <a16:colId xmlns:a16="http://schemas.microsoft.com/office/drawing/2014/main" val="1411532164"/>
                    </a:ext>
                  </a:extLst>
                </a:gridCol>
                <a:gridCol w="5004682">
                  <a:extLst>
                    <a:ext uri="{9D8B030D-6E8A-4147-A177-3AD203B41FA5}">
                      <a16:colId xmlns:a16="http://schemas.microsoft.com/office/drawing/2014/main" val="3367964941"/>
                    </a:ext>
                  </a:extLst>
                </a:gridCol>
              </a:tblGrid>
              <a:tr h="331860">
                <a:tc>
                  <a:txBody>
                    <a:bodyPr/>
                    <a:lstStyle/>
                    <a:p>
                      <a:pPr marR="18415" algn="just">
                        <a:spcBef>
                          <a:spcPts val="400"/>
                        </a:spcBef>
                        <a:spcAft>
                          <a:spcPts val="400"/>
                        </a:spcAft>
                      </a:pPr>
                      <a:r>
                        <a:rPr lang="en-US" sz="1200">
                          <a:effectLst/>
                        </a:rPr>
                        <a:t>Files used</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TypeScript/</a:t>
                      </a:r>
                      <a:r>
                        <a:rPr lang="en-US" sz="1200" dirty="0" err="1">
                          <a:effectLst/>
                          <a:latin typeface="Times New Roman" panose="02020603050405020304" pitchFamily="18" charset="0"/>
                          <a:ea typeface="Times New Roman" panose="02020603050405020304" pitchFamily="18" charset="0"/>
                          <a:cs typeface="Latha" panose="020B0604020202020204" pitchFamily="34" charset="0"/>
                        </a:rPr>
                        <a:t>delete.component.ts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369054189"/>
                  </a:ext>
                </a:extLst>
              </a:tr>
              <a:tr h="371776">
                <a:tc>
                  <a:txBody>
                    <a:bodyPr/>
                    <a:lstStyle/>
                    <a:p>
                      <a:pPr marR="18415" algn="just">
                        <a:spcBef>
                          <a:spcPts val="400"/>
                        </a:spcBef>
                        <a:spcAft>
                          <a:spcPts val="400"/>
                        </a:spcAft>
                      </a:pPr>
                      <a:r>
                        <a:rPr lang="en-US" sz="1200">
                          <a:effectLst/>
                        </a:rPr>
                        <a:t>Short Description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Allows the user to delete his/her account</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833718807"/>
                  </a:ext>
                </a:extLst>
              </a:tr>
              <a:tr h="371776">
                <a:tc>
                  <a:txBody>
                    <a:bodyPr/>
                    <a:lstStyle/>
                    <a:p>
                      <a:pPr marR="18415" algn="just">
                        <a:spcBef>
                          <a:spcPts val="400"/>
                        </a:spcBef>
                        <a:spcAft>
                          <a:spcPts val="400"/>
                        </a:spcAft>
                      </a:pPr>
                      <a:r>
                        <a:rPr lang="en-US" sz="1200">
                          <a:effectLst/>
                        </a:rPr>
                        <a:t>Arguments</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Username, Password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971016976"/>
                  </a:ext>
                </a:extLst>
              </a:tr>
              <a:tr h="371776">
                <a:tc>
                  <a:txBody>
                    <a:bodyPr/>
                    <a:lstStyle/>
                    <a:p>
                      <a:pPr marR="18415" algn="just">
                        <a:spcBef>
                          <a:spcPts val="400"/>
                        </a:spcBef>
                        <a:spcAft>
                          <a:spcPts val="400"/>
                        </a:spcAft>
                      </a:pPr>
                      <a:r>
                        <a:rPr lang="en-US" sz="1200">
                          <a:effectLst/>
                        </a:rPr>
                        <a:t>Return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Success/Failure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920535305"/>
                  </a:ext>
                </a:extLst>
              </a:tr>
              <a:tr h="371776">
                <a:tc>
                  <a:txBody>
                    <a:bodyPr/>
                    <a:lstStyle/>
                    <a:p>
                      <a:pPr marR="18415" algn="just">
                        <a:spcBef>
                          <a:spcPts val="400"/>
                        </a:spcBef>
                        <a:spcAft>
                          <a:spcPts val="400"/>
                        </a:spcAft>
                      </a:pPr>
                      <a:r>
                        <a:rPr lang="en-US" sz="1200">
                          <a:effectLst/>
                        </a:rPr>
                        <a:t>Pre-Condition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The user must have an account</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216816718"/>
                  </a:ext>
                </a:extLst>
              </a:tr>
              <a:tr h="371776">
                <a:tc>
                  <a:txBody>
                    <a:bodyPr/>
                    <a:lstStyle/>
                    <a:p>
                      <a:pPr marR="18415" algn="just">
                        <a:spcBef>
                          <a:spcPts val="400"/>
                        </a:spcBef>
                        <a:spcAft>
                          <a:spcPts val="400"/>
                        </a:spcAft>
                      </a:pPr>
                      <a:r>
                        <a:rPr lang="en-US" sz="1200">
                          <a:effectLst/>
                        </a:rPr>
                        <a:t>Post-Condition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The landing page will be displayed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650182975"/>
                  </a:ext>
                </a:extLst>
              </a:tr>
              <a:tr h="371776">
                <a:tc>
                  <a:txBody>
                    <a:bodyPr/>
                    <a:lstStyle/>
                    <a:p>
                      <a:pPr marR="18415" algn="just">
                        <a:spcBef>
                          <a:spcPts val="400"/>
                        </a:spcBef>
                        <a:spcAft>
                          <a:spcPts val="400"/>
                        </a:spcAft>
                      </a:pPr>
                      <a:r>
                        <a:rPr lang="en-US" sz="1200">
                          <a:effectLst/>
                        </a:rPr>
                        <a:t>Exception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Invalid Username and Password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839236555"/>
                  </a:ext>
                </a:extLst>
              </a:tr>
              <a:tr h="371776">
                <a:tc>
                  <a:txBody>
                    <a:bodyPr/>
                    <a:lstStyle/>
                    <a:p>
                      <a:pPr marR="18415" algn="just">
                        <a:spcBef>
                          <a:spcPts val="400"/>
                        </a:spcBef>
                        <a:spcAft>
                          <a:spcPts val="400"/>
                        </a:spcAft>
                      </a:pPr>
                      <a:r>
                        <a:rPr lang="en-US" sz="1200">
                          <a:effectLst/>
                        </a:rPr>
                        <a:t>Actor</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marR="18415" algn="just">
                        <a:spcBef>
                          <a:spcPts val="400"/>
                        </a:spcBef>
                        <a:spcAft>
                          <a:spcPts val="400"/>
                        </a:spcAft>
                      </a:pPr>
                      <a:r>
                        <a:rPr lang="en-US" sz="1200" dirty="0">
                          <a:effectLst/>
                        </a:rPr>
                        <a:t>User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843573659"/>
                  </a:ext>
                </a:extLst>
              </a:tr>
            </a:tbl>
          </a:graphicData>
        </a:graphic>
      </p:graphicFrame>
    </p:spTree>
    <p:extLst>
      <p:ext uri="{BB962C8B-B14F-4D97-AF65-F5344CB8AC3E}">
        <p14:creationId xmlns:p14="http://schemas.microsoft.com/office/powerpoint/2010/main" val="379681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9E771-8B20-5C21-29F1-12A1FB1D983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CD82375-829B-E06C-48A6-604B455DA3C8}"/>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F5971D7C-5347-33AB-AE02-5B57CC7BF2A1}"/>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734D8624-DAC1-E3F1-39A5-3FB04B8A5C28}"/>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EC1ED949-3505-3EED-F2F8-7747C7D57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C9AC7536-E45F-42B2-8943-BB9CA814320B}"/>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56718825-C3FF-FB43-2FEB-567CE202E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AAB1C6AB-2AB6-588B-C01C-DC19F2911CB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15</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56DA002D-14A8-219F-B5DD-EC500B9059AD}"/>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dirty="0">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35DE09DB-844D-8BCD-D350-1006CA14DFC5}"/>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42D11ED8-1511-0D86-E947-935928798E7B}"/>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67804B3C-3136-9857-71F6-667B22B0A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ADEC17C6-5044-50FC-1BEE-DDF252805DDD}"/>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D2F7DDF2-04AD-C808-B2A4-CEAC0AC2049E}"/>
              </a:ext>
            </a:extLst>
          </p:cNvPr>
          <p:cNvSpPr txBox="1"/>
          <p:nvPr/>
        </p:nvSpPr>
        <p:spPr>
          <a:xfrm>
            <a:off x="395537" y="692698"/>
            <a:ext cx="6336704" cy="461665"/>
          </a:xfrm>
          <a:prstGeom prst="rect">
            <a:avLst/>
          </a:prstGeom>
          <a:noFill/>
        </p:spPr>
        <p:txBody>
          <a:bodyPr wrap="square">
            <a:spAutoFit/>
          </a:bodyPr>
          <a:lstStyle/>
          <a:p>
            <a:pPr>
              <a:buNone/>
            </a:pPr>
            <a:r>
              <a:rPr lang="en-US" sz="2400" b="1" dirty="0">
                <a:latin typeface="Verdana" panose="020B0604030504040204" pitchFamily="34" charset="0"/>
                <a:ea typeface="Verdana" panose="020B0604030504040204" pitchFamily="34" charset="0"/>
              </a:rPr>
              <a:t>RESULTS:</a:t>
            </a:r>
          </a:p>
        </p:txBody>
      </p:sp>
      <p:sp>
        <p:nvSpPr>
          <p:cNvPr id="19" name="TextBox 18">
            <a:extLst>
              <a:ext uri="{FF2B5EF4-FFF2-40B4-BE49-F238E27FC236}">
                <a16:creationId xmlns:a16="http://schemas.microsoft.com/office/drawing/2014/main" id="{33985FB6-4859-1A41-3C99-18FC18F8F8E0}"/>
              </a:ext>
            </a:extLst>
          </p:cNvPr>
          <p:cNvSpPr txBox="1"/>
          <p:nvPr/>
        </p:nvSpPr>
        <p:spPr>
          <a:xfrm>
            <a:off x="467544" y="1052737"/>
            <a:ext cx="6392329" cy="483017"/>
          </a:xfrm>
          <a:prstGeom prst="rect">
            <a:avLst/>
          </a:prstGeom>
          <a:noFill/>
        </p:spPr>
        <p:txBody>
          <a:bodyPr wrap="square">
            <a:spAutoFit/>
          </a:bodyPr>
          <a:lstStyle/>
          <a:p>
            <a:pPr marR="15240" algn="just">
              <a:lnSpc>
                <a:spcPct val="115000"/>
              </a:lnSpc>
              <a:spcAft>
                <a:spcPts val="1000"/>
              </a:spcAft>
            </a:pPr>
            <a:r>
              <a:rPr lang="en-US" sz="2400" b="1" dirty="0">
                <a:effectLst/>
                <a:latin typeface="Times New Roman" panose="02020603050405020304" pitchFamily="18" charset="0"/>
                <a:ea typeface="Times New Roman" panose="02020603050405020304" pitchFamily="18" charset="0"/>
              </a:rPr>
              <a:t>Landing page</a:t>
            </a:r>
            <a:endParaRPr lang="en-IN" sz="2400" dirty="0">
              <a:effectLst/>
              <a:latin typeface="Times New Roman" panose="02020603050405020304" pitchFamily="18" charset="0"/>
              <a:ea typeface="Times New Roman" panose="02020603050405020304" pitchFamily="18" charset="0"/>
            </a:endParaRPr>
          </a:p>
        </p:txBody>
      </p:sp>
      <p:pic>
        <p:nvPicPr>
          <p:cNvPr id="21" name="Picture 20">
            <a:extLst>
              <a:ext uri="{FF2B5EF4-FFF2-40B4-BE49-F238E27FC236}">
                <a16:creationId xmlns:a16="http://schemas.microsoft.com/office/drawing/2014/main" id="{2103864D-DE43-3F00-AAAF-9F8EA808D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7499"/>
            <a:ext cx="9144000" cy="4647725"/>
          </a:xfrm>
          <a:prstGeom prst="rect">
            <a:avLst/>
          </a:prstGeom>
        </p:spPr>
      </p:pic>
    </p:spTree>
    <p:extLst>
      <p:ext uri="{BB962C8B-B14F-4D97-AF65-F5344CB8AC3E}">
        <p14:creationId xmlns:p14="http://schemas.microsoft.com/office/powerpoint/2010/main" val="1017379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BB0BF-FE28-F653-C18C-973FB34B53A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0CF56A5-2443-3BC5-07BF-E21FC17917B2}"/>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20428C5C-B5CF-D20B-AEC8-5BE4174F2963}"/>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96E02206-5926-AF1F-41A9-A41BB5CE6256}"/>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600BEACF-1CD9-8910-936A-F15877D11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457CE7FF-EDBC-1F41-B95D-F5B1BD5011C8}"/>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E5747645-78B0-FBA6-CD21-6B21FDC8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A367F620-1015-48A0-13E7-F0343799B6F1}"/>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16</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E466E2C4-4DAF-8ECA-5645-E1FD51082D38}"/>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76F9E898-49E2-94A2-C84A-16E0E2A0D812}"/>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A045FADE-C3BE-ACB3-E7BE-7D7A7AC83606}"/>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061275D0-EAA9-DC62-B5E8-AE6FA407D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AFD908BA-7AB8-7CD9-F981-B31B6D02A8B4}"/>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27AB01A8-C15A-E199-4F05-BBBF3483E3B1}"/>
              </a:ext>
            </a:extLst>
          </p:cNvPr>
          <p:cNvSpPr txBox="1"/>
          <p:nvPr/>
        </p:nvSpPr>
        <p:spPr>
          <a:xfrm>
            <a:off x="323528" y="1124744"/>
            <a:ext cx="8339473" cy="5371792"/>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Our Landing Page offers a simple yet inviting introduction to our platform. With just one click, users can embark on their journey by registering for an account through the "Register" button. This seamless transition directs them to the signup page, where they can create their account and begin exploring all that our platform has to offer.</a:t>
            </a:r>
          </a:p>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At the bottom of the page, users will find information about the developers behind our platform, showcasing the talent and dedication that went into its creation. As a finishing touch, our Landing Page features a unique favicon, providing a visual representation of our brand identity and ensuring a memorable browsing experience for our users.</a:t>
            </a:r>
          </a:p>
          <a:p>
            <a:pPr marR="15240" algn="just">
              <a:lnSpc>
                <a:spcPct val="150000"/>
              </a:lnSpc>
              <a:spcAft>
                <a:spcPts val="1000"/>
              </a:spcAft>
            </a:pP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14398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2BC5E5-60DC-6AA4-5543-A3C59EE2C1C5}"/>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5E818637-157A-AFBE-181C-93480B06142F}"/>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3F3426B6-40E1-C95A-0858-491554AE20DC}"/>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CCF1654A-8568-4564-2C13-7FCAF324F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199B10F0-4EA0-A310-3956-6BE36CF3AA27}"/>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517A137B-2F6C-C623-EB17-6C86E01D5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6CFE670D-E715-93C2-8229-2ECEE375820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17</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8AB495B3-C9DC-A1BB-05CB-14F1FB2429E9}"/>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F2038FF5-1981-DCBE-ACC0-BA67EDFE898E}"/>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C7AFD1CE-FDA5-E633-5547-F6311FE0D4BB}"/>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5DDA6DFB-B025-D264-5922-82CE6842D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0247E48-527C-278F-49A1-16F1FC0E6CDA}"/>
              </a:ext>
            </a:extLst>
          </p:cNvPr>
          <p:cNvSpPr txBox="1">
            <a:spLocks noChangeArrowheads="1"/>
          </p:cNvSpPr>
          <p:nvPr/>
        </p:nvSpPr>
        <p:spPr bwMode="auto">
          <a:xfrm>
            <a:off x="395536" y="620713"/>
            <a:ext cx="236243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None/>
            </a:pPr>
            <a:r>
              <a:rPr lang="en-US" sz="2000" b="1" dirty="0" err="1">
                <a:latin typeface="Verdana" panose="020B0604030504040204" pitchFamily="34" charset="0"/>
                <a:ea typeface="Verdana" panose="020B0604030504040204" pitchFamily="34" charset="0"/>
              </a:rPr>
              <a:t>SignUp</a:t>
            </a:r>
            <a:r>
              <a:rPr lang="en-US" sz="2000" b="1" dirty="0">
                <a:latin typeface="Verdana" panose="020B0604030504040204" pitchFamily="34" charset="0"/>
                <a:ea typeface="Verdana" panose="020B0604030504040204" pitchFamily="34" charset="0"/>
              </a:rPr>
              <a:t> Page</a:t>
            </a:r>
          </a:p>
          <a:p>
            <a:pPr>
              <a:buNone/>
            </a:pPr>
            <a:endParaRPr lang="en-US" sz="2000" b="1" dirty="0">
              <a:latin typeface="Verdana" panose="020B0604030504040204" pitchFamily="34" charset="0"/>
              <a:ea typeface="Verdana" panose="020B0604030504040204" pitchFamily="34" charset="0"/>
            </a:endParaRPr>
          </a:p>
          <a:p>
            <a:pPr>
              <a:buNone/>
            </a:pPr>
            <a:endParaRPr lang="en-IN" sz="2000" dirty="0">
              <a:latin typeface="Verdana" panose="020B0604030504040204" pitchFamily="34" charset="0"/>
              <a:ea typeface="Verdana" panose="020B0604030504040204" pitchFamily="34" charset="0"/>
            </a:endParaRPr>
          </a:p>
        </p:txBody>
      </p:sp>
      <p:pic>
        <p:nvPicPr>
          <p:cNvPr id="18" name="Picture 17">
            <a:extLst>
              <a:ext uri="{FF2B5EF4-FFF2-40B4-BE49-F238E27FC236}">
                <a16:creationId xmlns:a16="http://schemas.microsoft.com/office/drawing/2014/main" id="{DA419E9F-A969-9D60-6B41-642897E28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84522"/>
            <a:ext cx="9144000" cy="4647990"/>
          </a:xfrm>
          <a:prstGeom prst="rect">
            <a:avLst/>
          </a:prstGeom>
        </p:spPr>
      </p:pic>
    </p:spTree>
    <p:extLst>
      <p:ext uri="{BB962C8B-B14F-4D97-AF65-F5344CB8AC3E}">
        <p14:creationId xmlns:p14="http://schemas.microsoft.com/office/powerpoint/2010/main" val="1526822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80CC7C-206F-3B43-55DE-A3F43BAB170E}"/>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1F5E7E9F-7DEA-A0C2-845D-3AAC138E2A99}"/>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6D15963A-8820-AA75-F0BB-9E650137272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1088B931-0F67-E810-6649-FCF5D0514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D4567DE0-FA5C-8C8B-43A2-B949225A18E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556B4031-A041-6F26-1D05-AEFCFF001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6126AEBE-720C-8AE4-E6CE-5F487E67EF20}"/>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18</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767EC901-1F5B-19DB-031E-4080D9C674D2}"/>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04DBC932-EA9C-E5ED-B150-EB0D17A98336}"/>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7CB9BA54-BDD4-F8CB-FE5A-F773D1AADFC3}"/>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346C3835-CFC8-5F01-1087-6A4BBD1AC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0E10AE0-A4B9-3016-D257-7073AA190129}"/>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C29DD894-7E45-2E16-B7D6-76F404ACECA7}"/>
              </a:ext>
            </a:extLst>
          </p:cNvPr>
          <p:cNvSpPr txBox="1"/>
          <p:nvPr/>
        </p:nvSpPr>
        <p:spPr>
          <a:xfrm>
            <a:off x="402263" y="1597035"/>
            <a:ext cx="8339473" cy="3730317"/>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This interface provides the signup page for the Venue Booking Management System. Customers who wish to book venues must first register in the system. The registration process requires the customer to provide a username, password, and email ID,  mobile no, gender. The </a:t>
            </a:r>
            <a:r>
              <a:rPr lang="en-US" sz="2000" dirty="0">
                <a:ea typeface="Times New Roman" panose="02020603050405020304" pitchFamily="18" charset="0"/>
              </a:rPr>
              <a:t>username</a:t>
            </a:r>
            <a:r>
              <a:rPr lang="en-US" sz="2000" dirty="0">
                <a:effectLst/>
                <a:latin typeface="Times New Roman" panose="02020603050405020304" pitchFamily="18" charset="0"/>
                <a:ea typeface="Times New Roman" panose="02020603050405020304" pitchFamily="18" charset="0"/>
              </a:rPr>
              <a:t> must be a valid one to ensure proper login. Additionally, the password must be entered twice (password and confirm password fields) to confirm accuracy and avoid typing errors. After filling out the necessary information and clicking the signup button, the user gets registered in the system and can begin booking venues.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81058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C1736-AC42-5E48-BA65-4DDDCFFF1F03}"/>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420B03ED-54F7-4513-201C-C6D5BE9FA0C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150EE8CA-ACF5-416B-4157-9904000D3A6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C44B1B70-1155-2849-5B00-52945F8E2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2A6C7C91-2B68-D2FC-EE9F-D049B4F10A80}"/>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F6D6C643-BAE5-7B96-2BDE-C32125371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AA2717A1-324C-B383-7C7A-B5B2D75AC1D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19</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5D6A47FF-6A09-F9C1-CFB4-FD6FF5D1FE88}"/>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57CEE170-730C-5D85-F661-72AAE159E747}"/>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45E7FA21-0019-E10F-55EF-7088F5069012}"/>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A74FD988-719D-273F-673D-D1402786C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734DD36-3DDD-7694-A56E-C50C5A1EA43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A2CBE3BA-B578-AABA-13E9-BE507CE92840}"/>
              </a:ext>
            </a:extLst>
          </p:cNvPr>
          <p:cNvSpPr txBox="1"/>
          <p:nvPr/>
        </p:nvSpPr>
        <p:spPr>
          <a:xfrm>
            <a:off x="685800" y="779463"/>
            <a:ext cx="4580192" cy="417871"/>
          </a:xfrm>
          <a:prstGeom prst="rect">
            <a:avLst/>
          </a:prstGeom>
          <a:noFill/>
        </p:spPr>
        <p:txBody>
          <a:bodyPr wrap="square">
            <a:spAutoFit/>
          </a:bodyPr>
          <a:lstStyle/>
          <a:p>
            <a:pPr marR="15240" algn="just">
              <a:lnSpc>
                <a:spcPct val="115000"/>
              </a:lnSpc>
              <a:spcAft>
                <a:spcPts val="1000"/>
              </a:spcAft>
            </a:pPr>
            <a:r>
              <a:rPr lang="en-US" sz="2000" b="1" dirty="0">
                <a:effectLst/>
                <a:latin typeface="Times New Roman" panose="02020603050405020304" pitchFamily="18" charset="0"/>
                <a:ea typeface="Times New Roman" panose="02020603050405020304" pitchFamily="18" charset="0"/>
              </a:rPr>
              <a:t>Login page</a:t>
            </a:r>
            <a:endParaRPr lang="en-IN" sz="2000" dirty="0">
              <a:effectLst/>
              <a:latin typeface="Times New Roman" panose="02020603050405020304" pitchFamily="18" charset="0"/>
              <a:ea typeface="Times New Roman" panose="02020603050405020304" pitchFamily="18" charset="0"/>
            </a:endParaRPr>
          </a:p>
        </p:txBody>
      </p:sp>
      <p:pic>
        <p:nvPicPr>
          <p:cNvPr id="17" name="Picture 16">
            <a:extLst>
              <a:ext uri="{FF2B5EF4-FFF2-40B4-BE49-F238E27FC236}">
                <a16:creationId xmlns:a16="http://schemas.microsoft.com/office/drawing/2014/main" id="{4A4FD4DD-C5C3-BB58-3480-3B0E5C97E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8446"/>
            <a:ext cx="9144000" cy="4945933"/>
          </a:xfrm>
          <a:prstGeom prst="rect">
            <a:avLst/>
          </a:prstGeom>
        </p:spPr>
      </p:pic>
    </p:spTree>
    <p:extLst>
      <p:ext uri="{BB962C8B-B14F-4D97-AF65-F5344CB8AC3E}">
        <p14:creationId xmlns:p14="http://schemas.microsoft.com/office/powerpoint/2010/main" val="1707804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5BD2B4-4F55-9882-C845-5B5049124265}"/>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20" name="Date Placeholder 1">
            <a:extLst>
              <a:ext uri="{FF2B5EF4-FFF2-40B4-BE49-F238E27FC236}">
                <a16:creationId xmlns:a16="http://schemas.microsoft.com/office/drawing/2014/main" id="{2B142F96-73E2-8FDB-58AD-F1663FFB8CE8}"/>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21" name="Date Placeholder 1">
            <a:extLst>
              <a:ext uri="{FF2B5EF4-FFF2-40B4-BE49-F238E27FC236}">
                <a16:creationId xmlns:a16="http://schemas.microsoft.com/office/drawing/2014/main" id="{AC64F4C4-69D5-8C81-5ABB-1914B6A8EAD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22" name="Date Placeholder 1">
            <a:extLst>
              <a:ext uri="{FF2B5EF4-FFF2-40B4-BE49-F238E27FC236}">
                <a16:creationId xmlns:a16="http://schemas.microsoft.com/office/drawing/2014/main" id="{3B045005-B0BA-302D-7048-8C0494EB404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23" name="Date Placeholder 1">
            <a:extLst>
              <a:ext uri="{FF2B5EF4-FFF2-40B4-BE49-F238E27FC236}">
                <a16:creationId xmlns:a16="http://schemas.microsoft.com/office/drawing/2014/main" id="{74D83FBA-31E9-5577-23B7-0F4491A3F09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24" name="Date Placeholder 1">
            <a:extLst>
              <a:ext uri="{FF2B5EF4-FFF2-40B4-BE49-F238E27FC236}">
                <a16:creationId xmlns:a16="http://schemas.microsoft.com/office/drawing/2014/main" id="{02AEBF4C-4957-D121-6B2C-A12E2F352BC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25" name="Date Placeholder 1">
            <a:extLst>
              <a:ext uri="{FF2B5EF4-FFF2-40B4-BE49-F238E27FC236}">
                <a16:creationId xmlns:a16="http://schemas.microsoft.com/office/drawing/2014/main" id="{2839AD62-DF9E-0ED2-58DB-DE8EADF8D2FA}"/>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26" name="Picture 25">
            <a:extLst>
              <a:ext uri="{FF2B5EF4-FFF2-40B4-BE49-F238E27FC236}">
                <a16:creationId xmlns:a16="http://schemas.microsoft.com/office/drawing/2014/main" id="{97563488-36D6-BCBC-7E98-187351CDC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4">
            <a:extLst>
              <a:ext uri="{FF2B5EF4-FFF2-40B4-BE49-F238E27FC236}">
                <a16:creationId xmlns:a16="http://schemas.microsoft.com/office/drawing/2014/main" id="{E4416894-38DF-BBF1-9D25-791943D86D22}"/>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28" name="Picture 2">
            <a:extLst>
              <a:ext uri="{FF2B5EF4-FFF2-40B4-BE49-F238E27FC236}">
                <a16:creationId xmlns:a16="http://schemas.microsoft.com/office/drawing/2014/main" id="{72A8392D-F07C-E7E5-1BDB-B0F9D3B1B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Rounded Corners 28">
            <a:extLst>
              <a:ext uri="{FF2B5EF4-FFF2-40B4-BE49-F238E27FC236}">
                <a16:creationId xmlns:a16="http://schemas.microsoft.com/office/drawing/2014/main" id="{8B4DD515-9F51-6F79-305F-4562360B1E20}"/>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a:t>
            </a:fld>
            <a:endParaRPr lang="en-US" altLang="en-US" sz="1600" b="1">
              <a:solidFill>
                <a:srgbClr val="FFFFFF"/>
              </a:solidFill>
              <a:latin typeface="Comic Sans MS" panose="030F0702030302020204" pitchFamily="66" charset="0"/>
            </a:endParaRPr>
          </a:p>
        </p:txBody>
      </p:sp>
      <p:sp>
        <p:nvSpPr>
          <p:cNvPr id="30" name="Date Placeholder 7">
            <a:extLst>
              <a:ext uri="{FF2B5EF4-FFF2-40B4-BE49-F238E27FC236}">
                <a16:creationId xmlns:a16="http://schemas.microsoft.com/office/drawing/2014/main" id="{AC5A5945-6682-771A-5205-0CF7A6E36370}"/>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31" name="TextBox 30">
            <a:extLst>
              <a:ext uri="{FF2B5EF4-FFF2-40B4-BE49-F238E27FC236}">
                <a16:creationId xmlns:a16="http://schemas.microsoft.com/office/drawing/2014/main" id="{BE6E675A-628B-03FD-F516-C44AED50A4CB}"/>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32" name="Oval 31">
            <a:extLst>
              <a:ext uri="{FF2B5EF4-FFF2-40B4-BE49-F238E27FC236}">
                <a16:creationId xmlns:a16="http://schemas.microsoft.com/office/drawing/2014/main" id="{3861283D-CE99-61D7-8993-7FE8AC57C83F}"/>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33" name="Picture 32" descr="A picture containing text, sign, watch&#10;&#10;Description automatically generated">
            <a:extLst>
              <a:ext uri="{FF2B5EF4-FFF2-40B4-BE49-F238E27FC236}">
                <a16:creationId xmlns:a16="http://schemas.microsoft.com/office/drawing/2014/main" id="{CEFE3CCF-39E3-D315-1425-5440AB9DE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64AF2327-91B5-4917-6E67-CB8990754E0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36" name="TextBox 35">
            <a:extLst>
              <a:ext uri="{FF2B5EF4-FFF2-40B4-BE49-F238E27FC236}">
                <a16:creationId xmlns:a16="http://schemas.microsoft.com/office/drawing/2014/main" id="{235D087F-6249-4B6E-ED64-A51C5E090DF2}"/>
              </a:ext>
            </a:extLst>
          </p:cNvPr>
          <p:cNvSpPr txBox="1"/>
          <p:nvPr/>
        </p:nvSpPr>
        <p:spPr>
          <a:xfrm>
            <a:off x="192064" y="861920"/>
            <a:ext cx="4590046" cy="400110"/>
          </a:xfrm>
          <a:prstGeom prst="rect">
            <a:avLst/>
          </a:prstGeom>
          <a:noFill/>
        </p:spPr>
        <p:txBody>
          <a:bodyPr wrap="square">
            <a:spAutoFit/>
          </a:bodyPr>
          <a:lstStyle/>
          <a:p>
            <a:pPr>
              <a:spcBef>
                <a:spcPct val="0"/>
              </a:spcBef>
              <a:buFontTx/>
              <a:buNone/>
            </a:pPr>
            <a:r>
              <a:rPr lang="en-US" altLang="en-US" sz="2000" b="1" dirty="0">
                <a:latin typeface="Verdana" panose="020B0604030504040204" pitchFamily="34" charset="0"/>
                <a:ea typeface="Verdana" panose="020B0604030504040204" pitchFamily="34" charset="0"/>
                <a:cs typeface="Verdana" panose="020B0604030504040204" pitchFamily="34" charset="0"/>
              </a:rPr>
              <a:t>Problem Description:  </a:t>
            </a:r>
          </a:p>
        </p:txBody>
      </p:sp>
      <p:sp>
        <p:nvSpPr>
          <p:cNvPr id="38" name="TextBox 37">
            <a:extLst>
              <a:ext uri="{FF2B5EF4-FFF2-40B4-BE49-F238E27FC236}">
                <a16:creationId xmlns:a16="http://schemas.microsoft.com/office/drawing/2014/main" id="{9EB8AADB-DD56-DF7E-3CCF-D535CAF9EF0F}"/>
              </a:ext>
            </a:extLst>
          </p:cNvPr>
          <p:cNvSpPr txBox="1"/>
          <p:nvPr/>
        </p:nvSpPr>
        <p:spPr>
          <a:xfrm>
            <a:off x="245606" y="1482703"/>
            <a:ext cx="8898394" cy="4190634"/>
          </a:xfrm>
          <a:prstGeom prst="rect">
            <a:avLst/>
          </a:prstGeom>
          <a:noFill/>
        </p:spPr>
        <p:txBody>
          <a:bodyPr wrap="square">
            <a:spAutoFit/>
          </a:bodyPr>
          <a:lstStyle/>
          <a:p>
            <a:pPr>
              <a:lnSpc>
                <a:spcPct val="150000"/>
              </a:lnSpc>
              <a:spcBef>
                <a:spcPct val="0"/>
              </a:spcBef>
              <a:buNone/>
            </a:pPr>
            <a:r>
              <a:rPr lang="en-US" sz="2000" dirty="0">
                <a:solidFill>
                  <a:srgbClr val="000000"/>
                </a:solidFill>
                <a:effectLst/>
                <a:latin typeface="Verdana" panose="020B0604030504040204" pitchFamily="34" charset="0"/>
                <a:ea typeface="Verdana" panose="020B0604030504040204" pitchFamily="34" charset="0"/>
              </a:rPr>
              <a:t>The purpose of the Venue Booking Management System is to efficiently manage the booking and reservation of venues. Here, the process begins as the customer gets themselves registered in the system, and then they have the provision to browse and book their required venues. Once they have placed their booking, they can now maintain their history of the venues booked. The admin has the provision of adding, removing</a:t>
            </a:r>
            <a:r>
              <a:rPr lang="en-US" sz="2000" dirty="0">
                <a:solidFill>
                  <a:srgbClr val="000000"/>
                </a:solidFill>
                <a:latin typeface="Verdana" panose="020B0604030504040204" pitchFamily="34" charset="0"/>
                <a:ea typeface="Verdana" panose="020B0604030504040204" pitchFamily="34" charset="0"/>
              </a:rPr>
              <a:t> </a:t>
            </a:r>
            <a:r>
              <a:rPr lang="en-US" sz="2000" dirty="0">
                <a:solidFill>
                  <a:srgbClr val="000000"/>
                </a:solidFill>
                <a:effectLst/>
                <a:latin typeface="Verdana" panose="020B0604030504040204" pitchFamily="34" charset="0"/>
                <a:ea typeface="Verdana" panose="020B0604030504040204" pitchFamily="34" charset="0"/>
              </a:rPr>
              <a:t>the venue details in the inventory. The admin can track the venues and the customers who have made bookings.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0767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E3315B-0129-770D-4830-896742ED91F3}"/>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747700E2-84A3-963A-FA74-71E509E894D3}"/>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13076BDA-CF11-431F-6D29-4696E85C2DCF}"/>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2AE50221-53EB-9B13-C544-3B549E964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ECF797DB-FA2B-E63C-9D21-658E22E06BB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99793662-A3CA-FE65-E39E-385610C69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43258276-A7F3-F227-F90E-7160ECFE5103}"/>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20</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EAC57A82-DE5F-5A2D-EDE4-E433F572E279}"/>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01D36101-F51B-5572-ECD3-422B0F940592}"/>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A96D10A8-05E3-8C3F-74CA-86685AF759E4}"/>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EE4EE50E-BA99-2351-C400-5E6A933CA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761B652-4245-50FB-141F-66050F5B40C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321AE627-03D3-C5D3-5021-E3B456B7E095}"/>
              </a:ext>
            </a:extLst>
          </p:cNvPr>
          <p:cNvSpPr txBox="1"/>
          <p:nvPr/>
        </p:nvSpPr>
        <p:spPr>
          <a:xfrm>
            <a:off x="721169" y="1342845"/>
            <a:ext cx="7633844" cy="3268652"/>
          </a:xfrm>
          <a:prstGeom prst="rect">
            <a:avLst/>
          </a:prstGeom>
          <a:noFill/>
        </p:spPr>
        <p:txBody>
          <a:bodyPr wrap="square">
            <a:spAutoFit/>
          </a:bodyPr>
          <a:lstStyle/>
          <a:p>
            <a:pPr marR="15240" algn="just">
              <a:lnSpc>
                <a:spcPct val="150000"/>
              </a:lnSpc>
              <a:spcAft>
                <a:spcPts val="1000"/>
              </a:spcAft>
            </a:pPr>
            <a:r>
              <a:rPr lang="en-US" sz="2000" dirty="0" err="1">
                <a:effectLst/>
                <a:latin typeface="Times New Roman" panose="02020603050405020304" pitchFamily="18" charset="0"/>
                <a:ea typeface="Times New Roman" panose="02020603050405020304" pitchFamily="18" charset="0"/>
              </a:rPr>
              <a:t>LoginPage</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provide the interface for Login to the </a:t>
            </a:r>
            <a:r>
              <a:rPr lang="en-US" sz="2000" dirty="0">
                <a:ea typeface="Times New Roman" panose="02020603050405020304" pitchFamily="18" charset="0"/>
              </a:rPr>
              <a:t>Venue Booking</a:t>
            </a:r>
            <a:r>
              <a:rPr lang="en-US" sz="2000" dirty="0">
                <a:effectLst/>
                <a:latin typeface="Times New Roman" panose="02020603050405020304" pitchFamily="18" charset="0"/>
                <a:ea typeface="Times New Roman" panose="02020603050405020304" pitchFamily="18" charset="0"/>
              </a:rPr>
              <a:t> Management System. This interface provides the registered user to enter into their home page. If the username and the password is correct then the user is allowed to enter into their home page. If the username and the password doesn</a:t>
            </a:r>
            <a:r>
              <a:rPr lang="en-US" sz="2000" dirty="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t match then the error message of invalid user gets displayed. When the username and the password match with the admin then the dashboard of the admin is displayed.</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0189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CBD53-0D1D-1C7D-AB9D-D39FF735BF2D}"/>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EF97A60B-650B-D793-1703-E2800556A8B6}"/>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04209020-C73F-437A-6ECF-89987AFCA1AE}"/>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8DC93522-B8F1-DE86-F996-C7AE7F92D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5D9F5717-AEEC-F0D9-0DBE-6360E47EC9F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0DA10F11-3D69-55D7-D3D5-02CD3B49A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43A0C3C0-BA70-B5C7-4829-1033F588C23B}"/>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21</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7AFFEC02-3637-CE46-BAA0-9371583F4064}"/>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11D4DCC9-0BFC-49C9-AC92-7D0F2ABBACF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197E4D29-7DFB-6D60-BBF3-6C277E12A845}"/>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3B87873D-BB1E-86FB-946F-26164F0FE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986552DE-C898-C96E-6A75-099A102098FE}"/>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3DE5A7F6-6A47-FDB2-1186-EF6C584083C1}"/>
              </a:ext>
            </a:extLst>
          </p:cNvPr>
          <p:cNvSpPr txBox="1"/>
          <p:nvPr/>
        </p:nvSpPr>
        <p:spPr>
          <a:xfrm>
            <a:off x="685800" y="779463"/>
            <a:ext cx="4628146"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Forget Password</a:t>
            </a:r>
            <a:endParaRPr lang="en-IN" sz="2000" dirty="0">
              <a:effectLst/>
              <a:latin typeface="Times New Roman" panose="02020603050405020304" pitchFamily="18" charset="0"/>
              <a:ea typeface="Times New Roman" panose="02020603050405020304" pitchFamily="18" charset="0"/>
            </a:endParaRPr>
          </a:p>
        </p:txBody>
      </p:sp>
      <p:pic>
        <p:nvPicPr>
          <p:cNvPr id="17" name="Picture 16">
            <a:extLst>
              <a:ext uri="{FF2B5EF4-FFF2-40B4-BE49-F238E27FC236}">
                <a16:creationId xmlns:a16="http://schemas.microsoft.com/office/drawing/2014/main" id="{81B8C74C-73D8-29B9-5A4E-F0FF922BB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8759"/>
            <a:ext cx="9144000" cy="4885619"/>
          </a:xfrm>
          <a:prstGeom prst="rect">
            <a:avLst/>
          </a:prstGeom>
        </p:spPr>
      </p:pic>
    </p:spTree>
    <p:extLst>
      <p:ext uri="{BB962C8B-B14F-4D97-AF65-F5344CB8AC3E}">
        <p14:creationId xmlns:p14="http://schemas.microsoft.com/office/powerpoint/2010/main" val="284125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97EB99-DBAF-178C-8653-CB1C9B57159E}"/>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51304CAA-4F9B-C549-D50E-1BDF286D52FA}"/>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05BDEF3F-AFC8-EBCA-5A79-ECB222E9FC6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5C5FA891-F3FE-EB69-B877-6CC658B74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1E345F61-0248-1F35-FD35-65DBE85C5256}"/>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8F14AD9F-05B0-BFDA-B93F-E0F5B0BF0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B5C740BE-81B3-5375-9244-88649C4E94D6}"/>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22</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A857BCFC-F6C2-468A-AFAC-77B9697AE9AF}"/>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6DA66783-33DF-38AA-532A-3FB27C5E40F4}"/>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F7059B63-9442-6F09-2DCE-11A27405B000}"/>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CA418103-882A-70A7-1A0B-2515781B2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025F8C0D-9AB0-2048-C13B-675474154542}"/>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AA2F16AA-EE9F-0118-A59D-2D2FECE236F0}"/>
              </a:ext>
            </a:extLst>
          </p:cNvPr>
          <p:cNvSpPr txBox="1"/>
          <p:nvPr/>
        </p:nvSpPr>
        <p:spPr>
          <a:xfrm>
            <a:off x="515527" y="2348880"/>
            <a:ext cx="8208651" cy="1883657"/>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The "Forget Password" interface provides a crucial functionality for users who have forgotten their password. When a user clicks on the "Forget Password" link on the login page, they are directed to this interface where the</a:t>
            </a:r>
            <a:r>
              <a:rPr lang="en-US" sz="2000" dirty="0">
                <a:ea typeface="Times New Roman" panose="02020603050405020304" pitchFamily="18" charset="0"/>
              </a:rPr>
              <a:t>y can change their password by giving their username</a:t>
            </a:r>
            <a:r>
              <a:rPr lang="en-US" sz="20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821268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82E50-1DD8-87F8-FA27-7045B69DD225}"/>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AF56D0D8-A9BC-E9D5-D567-A01CC937771E}"/>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A7751F9E-8A1B-BAD5-2BC9-8F2F0F64E6E2}"/>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5" name="Picture 4">
            <a:extLst>
              <a:ext uri="{FF2B5EF4-FFF2-40B4-BE49-F238E27FC236}">
                <a16:creationId xmlns:a16="http://schemas.microsoft.com/office/drawing/2014/main" id="{D714C015-9398-950A-F606-64909C03C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E3A4D5B3-A5A0-020F-E996-E41C2B06B4E5}"/>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a16="http://schemas.microsoft.com/office/drawing/2014/main" id="{E4BFA94E-0F9C-C280-CE53-E30D3F809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E51BF7D6-0E69-60B2-223E-ED6E196062A2}"/>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23</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a16="http://schemas.microsoft.com/office/drawing/2014/main" id="{A61A599C-64E0-F18E-494A-5DA97A35F35E}"/>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AB84639D-2285-3A9E-310D-49250B8C304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a16="http://schemas.microsoft.com/office/drawing/2014/main" id="{1CB18769-CD64-E3A7-EC35-7B2AA2F7E8CE}"/>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a16="http://schemas.microsoft.com/office/drawing/2014/main" id="{F84CC4EF-445F-CF6F-3319-1D316C14B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3DA94D0F-778F-168F-BAB9-0A98F57E81CD}"/>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5E5FA734-F707-C6A1-9C7E-00760D280D72}"/>
              </a:ext>
            </a:extLst>
          </p:cNvPr>
          <p:cNvSpPr txBox="1"/>
          <p:nvPr/>
        </p:nvSpPr>
        <p:spPr>
          <a:xfrm>
            <a:off x="827584" y="692696"/>
            <a:ext cx="4652608"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Delete My Account</a:t>
            </a:r>
            <a:endParaRPr lang="en-IN" sz="2000" dirty="0">
              <a:effectLst/>
              <a:latin typeface="Times New Roman" panose="02020603050405020304" pitchFamily="18" charset="0"/>
              <a:ea typeface="Times New Roman" panose="02020603050405020304" pitchFamily="18" charset="0"/>
            </a:endParaRPr>
          </a:p>
        </p:txBody>
      </p:sp>
      <p:pic>
        <p:nvPicPr>
          <p:cNvPr id="17" name="Picture 16">
            <a:extLst>
              <a:ext uri="{FF2B5EF4-FFF2-40B4-BE49-F238E27FC236}">
                <a16:creationId xmlns:a16="http://schemas.microsoft.com/office/drawing/2014/main" id="{1F10A80C-0518-7F73-E12C-8C4B15117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93662"/>
            <a:ext cx="9144000" cy="4971642"/>
          </a:xfrm>
          <a:prstGeom prst="rect">
            <a:avLst/>
          </a:prstGeom>
        </p:spPr>
      </p:pic>
    </p:spTree>
    <p:extLst>
      <p:ext uri="{BB962C8B-B14F-4D97-AF65-F5344CB8AC3E}">
        <p14:creationId xmlns:p14="http://schemas.microsoft.com/office/powerpoint/2010/main" val="3525533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D31C8C-6608-579E-0D76-7F8051DA3720}"/>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0A5FC73F-E1E4-609B-6F4B-FCB8F021FF5C}"/>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3106D277-9912-3999-DBE5-EA52029E334B}"/>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E888A508-183C-E7C5-C94F-A97BBBE1FA07}"/>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6" name="Picture 5">
            <a:extLst>
              <a:ext uri="{FF2B5EF4-FFF2-40B4-BE49-F238E27FC236}">
                <a16:creationId xmlns:a16="http://schemas.microsoft.com/office/drawing/2014/main" id="{B923898F-CF35-5706-5066-DA970C498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8C635A52-A71F-B664-44CF-54C639681100}"/>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8" name="Picture 2">
            <a:extLst>
              <a:ext uri="{FF2B5EF4-FFF2-40B4-BE49-F238E27FC236}">
                <a16:creationId xmlns:a16="http://schemas.microsoft.com/office/drawing/2014/main" id="{37AA68ED-D32F-0352-9D29-00C96D181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Rounded Corners 8">
            <a:extLst>
              <a:ext uri="{FF2B5EF4-FFF2-40B4-BE49-F238E27FC236}">
                <a16:creationId xmlns:a16="http://schemas.microsoft.com/office/drawing/2014/main" id="{8EFAACC5-9E1C-9720-8AEF-B05D0F2975A3}"/>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24</a:t>
            </a:fld>
            <a:endParaRPr lang="en-US" altLang="en-US" sz="1600" b="1">
              <a:solidFill>
                <a:srgbClr val="FFFFFF"/>
              </a:solidFill>
              <a:latin typeface="Comic Sans MS" panose="030F0702030302020204" pitchFamily="66" charset="0"/>
            </a:endParaRPr>
          </a:p>
        </p:txBody>
      </p:sp>
      <p:sp>
        <p:nvSpPr>
          <p:cNvPr id="10" name="Date Placeholder 7">
            <a:extLst>
              <a:ext uri="{FF2B5EF4-FFF2-40B4-BE49-F238E27FC236}">
                <a16:creationId xmlns:a16="http://schemas.microsoft.com/office/drawing/2014/main" id="{5E934B88-F4A9-741A-8EB9-7BAEBD32E8C5}"/>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1" name="TextBox 10">
            <a:extLst>
              <a:ext uri="{FF2B5EF4-FFF2-40B4-BE49-F238E27FC236}">
                <a16:creationId xmlns:a16="http://schemas.microsoft.com/office/drawing/2014/main" id="{6A0F5985-3678-1921-B8D2-D7E599E8672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2" name="Oval 11">
            <a:extLst>
              <a:ext uri="{FF2B5EF4-FFF2-40B4-BE49-F238E27FC236}">
                <a16:creationId xmlns:a16="http://schemas.microsoft.com/office/drawing/2014/main" id="{7575DFEB-3093-1FDF-3EA1-B14D2DEE26EA}"/>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3" name="Picture 12" descr="A picture containing text, sign, watch&#10;&#10;Description automatically generated">
            <a:extLst>
              <a:ext uri="{FF2B5EF4-FFF2-40B4-BE49-F238E27FC236}">
                <a16:creationId xmlns:a16="http://schemas.microsoft.com/office/drawing/2014/main" id="{5525A5AA-A740-E9F5-0A77-E6A56C54D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01F114E3-979E-E72F-65E6-B7C35548F8CD}"/>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88BE92B2-A885-6A6C-B64B-85426ECB4E12}"/>
              </a:ext>
            </a:extLst>
          </p:cNvPr>
          <p:cNvSpPr txBox="1"/>
          <p:nvPr/>
        </p:nvSpPr>
        <p:spPr>
          <a:xfrm>
            <a:off x="827584" y="911225"/>
            <a:ext cx="7397254" cy="4191981"/>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The "Delete My Account" interface allows users to permanently remove their account from the system. Upon selecting the "Delete My Account" option</a:t>
            </a:r>
            <a:r>
              <a:rPr lang="en-US" sz="2000" dirty="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will result in the deletion of all associated data including booking history, personal information, and any saved preferences. To proceed, the user must confirm their intention by entering their password. This step ensures that the account deletion request is intentional and prevents unauthorized deletions. Once the password is verified, the user can click the final confirmation button to delete their account. </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17510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228EF-FC4A-FBFA-9A8A-5E3015465C4D}"/>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EFB1BDA0-D685-9A3A-5D2D-225B48A5C7A6}"/>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82F21C07-1886-F0C1-18D3-8C5D74D47827}"/>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54071A5E-BEEF-3D5B-CA84-48172D3CAFC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DD8EF5F0-BAC9-510C-8C66-3EF16B6B5AFE}"/>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EF617F3D-BEA1-61E8-5BB1-FC369DE51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0EBA3EC8-0E1F-2FA6-748E-AE27348769A1}"/>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C7F0C840-EC7F-5679-5E23-A1162FA66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566A8524-6B0D-3999-DA47-25D52A1CA777}"/>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25</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F56374AE-DEA9-5B90-5A7C-0B984C440C4D}"/>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048FC760-C957-F8A4-7323-829E2138B6E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BFDD16C4-9AB4-2CA8-24F9-4350A36132E5}"/>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42D3EF65-ED77-4C38-1B41-6AD45D700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1722DD61-72AE-53CD-AF53-A0A5EF846B8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718B7D4F-F065-8A59-D44A-B8D7CA7CF61A}"/>
              </a:ext>
            </a:extLst>
          </p:cNvPr>
          <p:cNvSpPr txBox="1"/>
          <p:nvPr/>
        </p:nvSpPr>
        <p:spPr>
          <a:xfrm>
            <a:off x="395536" y="725489"/>
            <a:ext cx="4662054" cy="487121"/>
          </a:xfrm>
          <a:prstGeom prst="rect">
            <a:avLst/>
          </a:prstGeom>
          <a:noFill/>
        </p:spPr>
        <p:txBody>
          <a:bodyPr wrap="square">
            <a:spAutoFit/>
          </a:bodyPr>
          <a:lstStyle/>
          <a:p>
            <a:pPr marR="15240" algn="just">
              <a:lnSpc>
                <a:spcPct val="145000"/>
              </a:lnSpc>
              <a:spcAft>
                <a:spcPts val="1000"/>
              </a:spcAft>
            </a:pPr>
            <a:r>
              <a:rPr lang="en-US" sz="2000" b="1" dirty="0">
                <a:ea typeface="Times New Roman" panose="02020603050405020304" pitchFamily="18" charset="0"/>
              </a:rPr>
              <a:t>Home Page</a:t>
            </a:r>
            <a:endParaRPr lang="en-IN" sz="20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7759B6A4-3A62-FCAF-7CD5-7FB5AD0FC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96752"/>
            <a:ext cx="9144000" cy="5032615"/>
          </a:xfrm>
          <a:prstGeom prst="rect">
            <a:avLst/>
          </a:prstGeom>
        </p:spPr>
      </p:pic>
    </p:spTree>
    <p:extLst>
      <p:ext uri="{BB962C8B-B14F-4D97-AF65-F5344CB8AC3E}">
        <p14:creationId xmlns:p14="http://schemas.microsoft.com/office/powerpoint/2010/main" val="297607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CE30-8966-2334-5AB2-2F41E0F104A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049A507-3F3B-15C3-5C7B-7905405B0B24}"/>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F73203E0-21D9-DB08-5F01-1658A7F8E2A3}"/>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AAA24C35-B851-D0CF-447C-80C66FDC7F88}"/>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9EB0350B-8DD5-F5FC-0E67-DDCC9B80D7D6}"/>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6" name="Picture 5">
            <a:extLst>
              <a:ext uri="{FF2B5EF4-FFF2-40B4-BE49-F238E27FC236}">
                <a16:creationId xmlns:a16="http://schemas.microsoft.com/office/drawing/2014/main" id="{FCB971F7-42CA-4538-9676-25BA81FED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6511F9E4-A3B5-9BA1-3D53-1A30AE5A004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8" name="Picture 2">
            <a:extLst>
              <a:ext uri="{FF2B5EF4-FFF2-40B4-BE49-F238E27FC236}">
                <a16:creationId xmlns:a16="http://schemas.microsoft.com/office/drawing/2014/main" id="{D5DD884C-87FB-DF22-04DD-2DFF0F4E5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Rounded Corners 8">
            <a:extLst>
              <a:ext uri="{FF2B5EF4-FFF2-40B4-BE49-F238E27FC236}">
                <a16:creationId xmlns:a16="http://schemas.microsoft.com/office/drawing/2014/main" id="{2117338D-074C-8D5F-A28A-5748F072BEAB}"/>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26</a:t>
            </a:fld>
            <a:endParaRPr lang="en-US" altLang="en-US" sz="1600" b="1">
              <a:solidFill>
                <a:srgbClr val="FFFFFF"/>
              </a:solidFill>
              <a:latin typeface="Comic Sans MS" panose="030F0702030302020204" pitchFamily="66" charset="0"/>
            </a:endParaRPr>
          </a:p>
        </p:txBody>
      </p:sp>
      <p:sp>
        <p:nvSpPr>
          <p:cNvPr id="10" name="Date Placeholder 7">
            <a:extLst>
              <a:ext uri="{FF2B5EF4-FFF2-40B4-BE49-F238E27FC236}">
                <a16:creationId xmlns:a16="http://schemas.microsoft.com/office/drawing/2014/main" id="{84E003E0-0738-FB55-2501-992C836E4F58}"/>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1" name="TextBox 10">
            <a:extLst>
              <a:ext uri="{FF2B5EF4-FFF2-40B4-BE49-F238E27FC236}">
                <a16:creationId xmlns:a16="http://schemas.microsoft.com/office/drawing/2014/main" id="{FF695AF9-9FB9-B2B2-62D4-09078A2E64A4}"/>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2" name="Oval 11">
            <a:extLst>
              <a:ext uri="{FF2B5EF4-FFF2-40B4-BE49-F238E27FC236}">
                <a16:creationId xmlns:a16="http://schemas.microsoft.com/office/drawing/2014/main" id="{1ACF7F2C-B593-ADED-077C-758092579A2C}"/>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3" name="Picture 12" descr="A picture containing text, sign, watch&#10;&#10;Description automatically generated">
            <a:extLst>
              <a:ext uri="{FF2B5EF4-FFF2-40B4-BE49-F238E27FC236}">
                <a16:creationId xmlns:a16="http://schemas.microsoft.com/office/drawing/2014/main" id="{47F71A7B-8EBC-F4EA-A205-9B4DC668E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BF6A931-BA44-8382-00CF-A9197CB13639}"/>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36BD061B-3392-C0E9-27BC-5CC309E63CEE}"/>
              </a:ext>
            </a:extLst>
          </p:cNvPr>
          <p:cNvSpPr txBox="1"/>
          <p:nvPr/>
        </p:nvSpPr>
        <p:spPr>
          <a:xfrm>
            <a:off x="827584" y="911225"/>
            <a:ext cx="7397254" cy="4653646"/>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Welcome to your personalized venue booking dashboard, designed to simplify your venue booking process. With our user-friendly interface, finding the ideal venue is a breeze. </a:t>
            </a:r>
            <a:r>
              <a:rPr lang="en-US" sz="2000" b="1" dirty="0">
                <a:effectLst/>
                <a:latin typeface="Times New Roman" panose="02020603050405020304" pitchFamily="18" charset="0"/>
                <a:ea typeface="Times New Roman" panose="02020603050405020304" pitchFamily="18" charset="0"/>
              </a:rPr>
              <a:t>Utilize our convenient filter options to customize your search based on location, AC or non-AC preferences, room availability, and parking capacity</a:t>
            </a:r>
            <a:r>
              <a:rPr lang="en-US" sz="2000" dirty="0">
                <a:effectLst/>
                <a:latin typeface="Times New Roman" panose="02020603050405020304" pitchFamily="18" charset="0"/>
                <a:ea typeface="Times New Roman" panose="02020603050405020304" pitchFamily="18" charset="0"/>
              </a:rPr>
              <a:t>. Whether you're envisioning a cozy indoor affair or an outdoor extravaganza, we've got you covered. Streamline your search by selecting your desired criteria, ensuring that every aspect of your event aligns perfectly with your vision. Start exploring now and let us help you find the perfect venue to bring your event dreams to life!</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005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5465EA-16C5-2891-78D5-043486BCC9C6}"/>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A7B1DAAF-4BF3-F750-4392-CE367BEF5838}"/>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6799A931-D3F3-91CE-1F32-B935D26629B6}"/>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D18F586C-FAA5-8853-EE1A-7D46B7A607E2}"/>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FCCA4063-1C27-D534-9589-3EC3E2936FCB}"/>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38AF0A7A-EF19-7534-8069-9BCDF8D5E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EE4CBB07-E407-4A41-B8A6-77A1F0A19A5B}"/>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ECA3A6E1-1EE2-757D-DDC7-C4F90A6AA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7707B4D2-4460-B975-7024-14B9EF9AC2C2}"/>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27</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0EAC0A69-D9FE-9061-3388-591E823015B6}"/>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A47C7921-6F0B-A836-22DD-1A3C3884AEC4}"/>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F2B3FCD3-B4B3-A0DF-92EA-1BED55DAA128}"/>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C1103683-7CFC-DC7E-A122-61045B57D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70562F93-1041-CFD3-BD40-CEBD008BA52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DC4B0DDB-DEFE-6BFA-65D0-A95D6E28DBA0}"/>
              </a:ext>
            </a:extLst>
          </p:cNvPr>
          <p:cNvSpPr txBox="1"/>
          <p:nvPr/>
        </p:nvSpPr>
        <p:spPr>
          <a:xfrm>
            <a:off x="611560" y="798514"/>
            <a:ext cx="4696869" cy="417871"/>
          </a:xfrm>
          <a:prstGeom prst="rect">
            <a:avLst/>
          </a:prstGeom>
          <a:noFill/>
        </p:spPr>
        <p:txBody>
          <a:bodyPr wrap="square">
            <a:spAutoFit/>
          </a:bodyPr>
          <a:lstStyle/>
          <a:p>
            <a:pPr marR="15240" algn="just">
              <a:lnSpc>
                <a:spcPct val="115000"/>
              </a:lnSpc>
              <a:spcAft>
                <a:spcPts val="1000"/>
              </a:spcAft>
            </a:pPr>
            <a:r>
              <a:rPr lang="en-US" sz="2000" b="1" dirty="0">
                <a:effectLst/>
                <a:latin typeface="Times New Roman" panose="02020603050405020304" pitchFamily="18" charset="0"/>
                <a:ea typeface="Times New Roman" panose="02020603050405020304" pitchFamily="18" charset="0"/>
              </a:rPr>
              <a:t>Booki</a:t>
            </a:r>
            <a:r>
              <a:rPr lang="en-US" sz="2000" b="1" dirty="0">
                <a:ea typeface="Times New Roman" panose="02020603050405020304" pitchFamily="18" charset="0"/>
              </a:rPr>
              <a:t>ng</a:t>
            </a:r>
            <a:r>
              <a:rPr lang="en-US" sz="2000" b="1" dirty="0">
                <a:effectLst/>
                <a:latin typeface="Times New Roman" panose="02020603050405020304" pitchFamily="18" charset="0"/>
                <a:ea typeface="Times New Roman" panose="02020603050405020304" pitchFamily="18" charset="0"/>
              </a:rPr>
              <a:t> Page</a:t>
            </a:r>
            <a:endParaRPr lang="en-IN" sz="20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174AA4DA-D37F-7C3D-B5DC-4E67AF698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16384"/>
            <a:ext cx="9144000" cy="5016141"/>
          </a:xfrm>
          <a:prstGeom prst="rect">
            <a:avLst/>
          </a:prstGeom>
        </p:spPr>
      </p:pic>
    </p:spTree>
    <p:extLst>
      <p:ext uri="{BB962C8B-B14F-4D97-AF65-F5344CB8AC3E}">
        <p14:creationId xmlns:p14="http://schemas.microsoft.com/office/powerpoint/2010/main" val="631200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5C4F0-CCD0-76C7-C1B0-02064057982C}"/>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73933E1E-FBBD-F5EA-13C8-0B1BC9F329BD}"/>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5D9EF0B1-5BB2-0537-B74B-88AA444410F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1EF22B9E-C5C7-E5FD-E853-89121D324A4D}"/>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383D24FA-C89F-2F3F-5653-1787D8484D09}"/>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2F991385-AFCB-7DB6-A09F-84205BC8A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0D627EF6-CC1B-02F2-ED18-166325EE8E61}"/>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23C01A5E-219D-DE47-B6E1-ACB805A0B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6E90D47E-E162-2E2E-CFEA-C846514B8D38}"/>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28</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0F7768CE-0771-4B89-2727-27D17F40E11B}"/>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D68776C7-3400-47B6-5CA6-DBF82ECA4AB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279BEB02-768E-F39E-AFAE-7C87A1AD2A77}"/>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116F0AC2-724D-C594-7AEB-D74B932C0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6E374CD-B05D-5CC8-3C14-A8D0AB9AACD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5A0AA1EB-3A65-DC28-9052-813761F28CC6}"/>
              </a:ext>
            </a:extLst>
          </p:cNvPr>
          <p:cNvSpPr txBox="1"/>
          <p:nvPr/>
        </p:nvSpPr>
        <p:spPr>
          <a:xfrm>
            <a:off x="696467" y="1736731"/>
            <a:ext cx="7757294" cy="1421992"/>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Once you've selected your venue, </a:t>
            </a:r>
            <a:r>
              <a:rPr lang="en-US" sz="2000" dirty="0">
                <a:ea typeface="Times New Roman" panose="02020603050405020304" pitchFamily="18" charset="0"/>
              </a:rPr>
              <a:t>then</a:t>
            </a:r>
            <a:r>
              <a:rPr lang="en-US" sz="2000" dirty="0">
                <a:effectLst/>
                <a:latin typeface="Times New Roman" panose="02020603050405020304" pitchFamily="18" charset="0"/>
                <a:ea typeface="Times New Roman" panose="02020603050405020304" pitchFamily="18" charset="0"/>
              </a:rPr>
              <a:t> pick a date for your booking. </a:t>
            </a:r>
            <a:r>
              <a:rPr lang="en-US" sz="2000" dirty="0">
                <a:ea typeface="Times New Roman" panose="02020603050405020304" pitchFamily="18" charset="0"/>
              </a:rPr>
              <a:t>C</a:t>
            </a:r>
            <a:r>
              <a:rPr lang="en-US" sz="2000" dirty="0">
                <a:effectLst/>
                <a:latin typeface="Times New Roman" panose="02020603050405020304" pitchFamily="18" charset="0"/>
                <a:ea typeface="Times New Roman" panose="02020603050405020304" pitchFamily="18" charset="0"/>
              </a:rPr>
              <a:t>heck availability of your desired venue on your preferred date. if the Venue is available then proceed to book the venue for your event. </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53077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42557-A8FF-0274-E5DC-D05F513616A6}"/>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EEE331FF-6290-9C9C-6B62-05F8A7E60942}"/>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B19B544F-4C5A-ED75-D661-09264EADF9D7}"/>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217E0D83-D1C4-CEC3-DA8E-0A9E82280BAC}"/>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61A2C4E0-837B-F6F1-7C54-DE6B6F52A3B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54BA7BC0-7BF7-1B7B-8AF4-FFED4CBA2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978ADA54-A9E7-B86E-FF8C-76F9AB485CA2}"/>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8EEF37DA-C343-8B9C-7F88-67C15F489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5EA57F58-9B3A-350C-AC21-C3C417437E23}"/>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29</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FF43CDB4-C217-1010-A1FE-CE479473C10A}"/>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04387CD9-10FE-3E45-CA51-833879DF9B40}"/>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C06BD66C-356E-7F15-9D26-11440363F3A9}"/>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D7C8BF16-F198-FC2F-7714-D11FB130E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DE70DCF0-B65B-92B6-D537-31E82FC4015C}"/>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680D6851-6B83-0628-515A-82E210C38A4C}"/>
              </a:ext>
            </a:extLst>
          </p:cNvPr>
          <p:cNvSpPr txBox="1"/>
          <p:nvPr/>
        </p:nvSpPr>
        <p:spPr>
          <a:xfrm>
            <a:off x="395536" y="907384"/>
            <a:ext cx="4590046" cy="487121"/>
          </a:xfrm>
          <a:prstGeom prst="rect">
            <a:avLst/>
          </a:prstGeom>
          <a:noFill/>
        </p:spPr>
        <p:txBody>
          <a:bodyPr wrap="square">
            <a:spAutoFit/>
          </a:bodyPr>
          <a:lstStyle/>
          <a:p>
            <a:pPr marR="15240" algn="just">
              <a:lnSpc>
                <a:spcPct val="145000"/>
              </a:lnSpc>
              <a:spcAft>
                <a:spcPts val="1000"/>
              </a:spcAft>
            </a:pPr>
            <a:r>
              <a:rPr lang="en-US" sz="2000" b="1" dirty="0">
                <a:effectLst/>
                <a:latin typeface="Times New Roman" panose="02020603050405020304" pitchFamily="18" charset="0"/>
                <a:ea typeface="Times New Roman" panose="02020603050405020304" pitchFamily="18" charset="0"/>
              </a:rPr>
              <a:t>User Dashboard</a:t>
            </a:r>
            <a:endParaRPr lang="en-IN" sz="20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364AC8DF-EBFB-043F-D9B1-066910EE4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5618"/>
            <a:ext cx="9144000" cy="4726894"/>
          </a:xfrm>
          <a:prstGeom prst="rect">
            <a:avLst/>
          </a:prstGeom>
        </p:spPr>
      </p:pic>
    </p:spTree>
    <p:extLst>
      <p:ext uri="{BB962C8B-B14F-4D97-AF65-F5344CB8AC3E}">
        <p14:creationId xmlns:p14="http://schemas.microsoft.com/office/powerpoint/2010/main" val="103120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D4DBA9-9C47-6915-C39A-174914B9A404}"/>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74A914C2-1E7C-A801-B214-28388507CAAA}"/>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12639F6B-0FD5-CBF3-717F-EB7C35F7E9CF}"/>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4ADB9758-BA6A-1806-D518-ADA4D8D2DAB3}"/>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1A768086-4488-15D8-DE0A-0323A2AD9CE7}"/>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7" name="Date Placeholder 1">
            <a:extLst>
              <a:ext uri="{FF2B5EF4-FFF2-40B4-BE49-F238E27FC236}">
                <a16:creationId xmlns:a16="http://schemas.microsoft.com/office/drawing/2014/main" id="{927E0CD4-4656-2714-8B1D-E155DC1C604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8" name="Date Placeholder 1">
            <a:extLst>
              <a:ext uri="{FF2B5EF4-FFF2-40B4-BE49-F238E27FC236}">
                <a16:creationId xmlns:a16="http://schemas.microsoft.com/office/drawing/2014/main" id="{CC2B8196-9720-F495-2626-FA0312D86D7D}"/>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9" name="Picture 8">
            <a:extLst>
              <a:ext uri="{FF2B5EF4-FFF2-40B4-BE49-F238E27FC236}">
                <a16:creationId xmlns:a16="http://schemas.microsoft.com/office/drawing/2014/main" id="{8D0AA1E8-2FA2-B512-14E7-F49FCE840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a:extLst>
              <a:ext uri="{FF2B5EF4-FFF2-40B4-BE49-F238E27FC236}">
                <a16:creationId xmlns:a16="http://schemas.microsoft.com/office/drawing/2014/main" id="{A966B9D3-E83C-D22F-4190-83977F3D6613}"/>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11" name="Picture 2">
            <a:extLst>
              <a:ext uri="{FF2B5EF4-FFF2-40B4-BE49-F238E27FC236}">
                <a16:creationId xmlns:a16="http://schemas.microsoft.com/office/drawing/2014/main" id="{99C989DC-6447-C8AE-68A1-9AA51EAC1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Rounded Corners 11">
            <a:extLst>
              <a:ext uri="{FF2B5EF4-FFF2-40B4-BE49-F238E27FC236}">
                <a16:creationId xmlns:a16="http://schemas.microsoft.com/office/drawing/2014/main" id="{6C970124-9007-2EC1-25A5-7D7049F9F3C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a:t>
            </a:fld>
            <a:endParaRPr lang="en-US" altLang="en-US" sz="1600" b="1">
              <a:solidFill>
                <a:srgbClr val="FFFFFF"/>
              </a:solidFill>
              <a:latin typeface="Comic Sans MS" panose="030F0702030302020204" pitchFamily="66" charset="0"/>
            </a:endParaRPr>
          </a:p>
        </p:txBody>
      </p:sp>
      <p:sp>
        <p:nvSpPr>
          <p:cNvPr id="13" name="Date Placeholder 7">
            <a:extLst>
              <a:ext uri="{FF2B5EF4-FFF2-40B4-BE49-F238E27FC236}">
                <a16:creationId xmlns:a16="http://schemas.microsoft.com/office/drawing/2014/main" id="{31B80197-59FE-1A05-1A9D-582636C3DDED}"/>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73980178-CE36-F88B-EA7D-76D3C6ABF89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5" name="Oval 14">
            <a:extLst>
              <a:ext uri="{FF2B5EF4-FFF2-40B4-BE49-F238E27FC236}">
                <a16:creationId xmlns:a16="http://schemas.microsoft.com/office/drawing/2014/main" id="{7E0E77B7-6D0D-E454-9C11-0C89BBB324DE}"/>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6" name="Picture 15" descr="A picture containing text, sign, watch&#10;&#10;Description automatically generated">
            <a:extLst>
              <a:ext uri="{FF2B5EF4-FFF2-40B4-BE49-F238E27FC236}">
                <a16:creationId xmlns:a16="http://schemas.microsoft.com/office/drawing/2014/main" id="{D3DC1EEB-C6B7-8FDD-4A45-8321B6B51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EC6DA7A6-10F7-4574-ABF4-0830228BB05C}"/>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27B94FD6-959B-EA2A-72F0-2C24C0370678}"/>
              </a:ext>
            </a:extLst>
          </p:cNvPr>
          <p:cNvSpPr txBox="1"/>
          <p:nvPr/>
        </p:nvSpPr>
        <p:spPr>
          <a:xfrm>
            <a:off x="484857" y="1650167"/>
            <a:ext cx="7757293" cy="2800062"/>
          </a:xfrm>
          <a:prstGeom prst="rect">
            <a:avLst/>
          </a:prstGeom>
          <a:noFill/>
        </p:spPr>
        <p:txBody>
          <a:bodyPr wrap="square">
            <a:spAutoFit/>
          </a:bodyPr>
          <a:lstStyle/>
          <a:p>
            <a:pPr>
              <a:lnSpc>
                <a:spcPct val="150000"/>
              </a:lnSpc>
              <a:spcBef>
                <a:spcPct val="0"/>
              </a:spcBef>
              <a:buFontTx/>
              <a:buNone/>
            </a:pPr>
            <a:r>
              <a:rPr lang="en-US" altLang="en-US" sz="2000" b="1" dirty="0">
                <a:latin typeface="Verdana" panose="020B0604030504040204" pitchFamily="34" charset="0"/>
                <a:ea typeface="Verdana" panose="020B0604030504040204" pitchFamily="34" charset="0"/>
                <a:cs typeface="Verdana" panose="020B0604030504040204" pitchFamily="34" charset="0"/>
              </a:rPr>
              <a:t>Objective:</a:t>
            </a:r>
          </a:p>
          <a:p>
            <a:pPr>
              <a:lnSpc>
                <a:spcPct val="150000"/>
              </a:lnSpc>
              <a:buNone/>
            </a:pPr>
            <a:r>
              <a:rPr lang="en-IN" altLang="en-US" sz="2000" dirty="0">
                <a:solidFill>
                  <a:srgbClr val="000000"/>
                </a:solidFill>
                <a:latin typeface="Verdana" panose="020B0604030504040204" pitchFamily="34" charset="0"/>
                <a:ea typeface="Verdana" panose="020B0604030504040204" pitchFamily="34" charset="0"/>
                <a:cs typeface="Times New Roman" panose="02020603050405020304" pitchFamily="18" charset="0"/>
              </a:rPr>
              <a:t>The main objective of this system is:</a:t>
            </a:r>
          </a:p>
          <a:p>
            <a:pPr marL="342900" indent="-342900">
              <a:lnSpc>
                <a:spcPct val="150000"/>
              </a:lnSpc>
              <a:buFont typeface="Arial" panose="020B0604020202020204" pitchFamily="34" charset="0"/>
              <a:buChar char="•"/>
            </a:pPr>
            <a:r>
              <a:rPr lang="en-US" sz="2000" dirty="0">
                <a:solidFill>
                  <a:srgbClr val="000000"/>
                </a:solidFill>
                <a:latin typeface="Verdana" panose="020B0604030504040204" pitchFamily="34" charset="0"/>
                <a:ea typeface="Verdana" panose="020B0604030504040204" pitchFamily="34" charset="0"/>
              </a:rPr>
              <a:t>To simplify the booking process for venues.</a:t>
            </a:r>
          </a:p>
          <a:p>
            <a:pPr marL="342900" indent="-342900">
              <a:lnSpc>
                <a:spcPct val="150000"/>
              </a:lnSpc>
              <a:buFont typeface="Arial" panose="020B0604020202020204" pitchFamily="34" charset="0"/>
              <a:buChar char="•"/>
            </a:pPr>
            <a:r>
              <a:rPr lang="en-US" sz="2000" dirty="0">
                <a:solidFill>
                  <a:srgbClr val="000000"/>
                </a:solidFill>
                <a:latin typeface="Verdana" panose="020B0604030504040204" pitchFamily="34" charset="0"/>
                <a:ea typeface="Verdana" panose="020B0604030504040204" pitchFamily="34" charset="0"/>
              </a:rPr>
              <a:t>To efficiently manage venue availability and details.</a:t>
            </a:r>
          </a:p>
          <a:p>
            <a:pPr marL="342900" indent="-342900">
              <a:lnSpc>
                <a:spcPct val="150000"/>
              </a:lnSpc>
              <a:buFont typeface="Arial" panose="020B0604020202020204" pitchFamily="34" charset="0"/>
              <a:buChar char="•"/>
            </a:pPr>
            <a:r>
              <a:rPr lang="en-US" sz="2000" dirty="0">
                <a:solidFill>
                  <a:srgbClr val="000000"/>
                </a:solidFill>
                <a:latin typeface="Verdana" panose="020B0604030504040204" pitchFamily="34" charset="0"/>
                <a:ea typeface="Verdana" panose="020B0604030504040204" pitchFamily="34" charset="0"/>
              </a:rPr>
              <a:t>To provide a user-friendly interface for customers and administrators.</a:t>
            </a:r>
            <a:endParaRPr lang="en-IN" alt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97782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26C14-1C44-746A-1134-8FB97D5ACE6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54378BC-5C73-42CB-302B-464DBE3B32A7}"/>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0CAB70FC-2FEC-68DC-9D3E-44397E03D7B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79160B23-9FFD-0FFB-225F-3D489530A3CD}"/>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406E02BB-CE2A-8E91-4384-C1583DEE0769}"/>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C9F240D5-BB34-99B0-3B52-39AB3C255D6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2FF6F729-0285-328D-3B84-75307F5ED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E33A51EF-E3A1-01FE-4AF7-717BD6367525}"/>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7C477DC8-59F2-B0AF-099C-BBC6E566A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5C24710A-E8B7-16FB-3AF5-D3F57CF10705}"/>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30</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677BBA0F-17B7-EECD-9F1F-3C3EA932702E}"/>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1788EC66-C967-14ED-DB66-86EDC6FEBDC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6A91845D-EDC0-44E7-A492-64A33AC54495}"/>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18913F04-8C7C-1098-6779-4968A5D6C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6324FD02-39D8-CFF3-13CA-8C9A45482DE0}"/>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49AA64F5-423B-0D19-0F44-6A9A259FF23D}"/>
              </a:ext>
            </a:extLst>
          </p:cNvPr>
          <p:cNvSpPr txBox="1"/>
          <p:nvPr/>
        </p:nvSpPr>
        <p:spPr>
          <a:xfrm>
            <a:off x="696467" y="1736731"/>
            <a:ext cx="7757294" cy="2806987"/>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This page serves as your central hub for managing your bookings. Here, you can easily view all your current bookings, including details such as the hall name, city and date of each event. If you need to cancel a booking, simply select the booking you wish to delete and confirm your decision. This will free up the venue for other users and update the availability accordingly.</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38735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0D1CA2-A84F-B069-CF0B-ADA411EC3C3F}"/>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68EE11E8-0B50-649C-5A43-5E012A48329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4E389AA0-10B5-90DA-E2D6-00F68DD5478F}"/>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5E5AD397-15A4-D67B-8E02-4173AE9A2D6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CFE8EB54-187E-027F-A917-8BB12EA0C9E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D56151F0-C7ED-4B0F-96EF-9DEB91743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98F28C2E-8959-2448-7643-5E19242FBDB7}"/>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3049D8F3-2DB6-E6AA-486D-FE1417009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9B769AC6-9F2C-6173-EE46-D0D0575F639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31</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9D466AB7-C4BF-45F8-1B72-6A6CC7C03178}"/>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EE22B7B7-AFA2-7253-1387-71A5B042F56A}"/>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98B0575A-0C25-7659-DDB9-4BEBD1E32D7F}"/>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693280BF-9B20-B421-BD9A-D3538E823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BB5C8DFD-E994-2E34-34B0-5D039E3FCEED}"/>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FD17C996-AEB1-DC93-2F61-767549E04D14}"/>
              </a:ext>
            </a:extLst>
          </p:cNvPr>
          <p:cNvSpPr txBox="1"/>
          <p:nvPr/>
        </p:nvSpPr>
        <p:spPr>
          <a:xfrm>
            <a:off x="467544" y="751708"/>
            <a:ext cx="4662054"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Admin Dashboard</a:t>
            </a:r>
            <a:endParaRPr lang="en-IN" sz="20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84D37D32-04F5-295E-BA54-317460BF3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1686"/>
            <a:ext cx="9144000" cy="4689063"/>
          </a:xfrm>
          <a:prstGeom prst="rect">
            <a:avLst/>
          </a:prstGeom>
        </p:spPr>
      </p:pic>
    </p:spTree>
    <p:extLst>
      <p:ext uri="{BB962C8B-B14F-4D97-AF65-F5344CB8AC3E}">
        <p14:creationId xmlns:p14="http://schemas.microsoft.com/office/powerpoint/2010/main" val="1250355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12836-5B44-F584-B514-EEFFEBA53FB5}"/>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759915F8-9053-BEB7-2893-DFFD048B039B}"/>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29AD818E-6AB8-358E-E229-63C427AE5143}"/>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D522CA36-326F-8EF8-59AF-BAFDB458D02F}"/>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4CBA58D0-EEAA-4152-C85D-92352F074BDF}"/>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F9D1F1F1-6440-DEFF-3C6A-3F8C32C8E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5DF9B6C9-92D8-B254-169E-E1B44BFAF57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E080C781-F515-1409-FB58-C48C62FC5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F8320A38-7906-B2A8-2772-798140FA8235}"/>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32</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127703EC-9D7A-A090-B79F-695FE200D765}"/>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4F1D739E-8CE9-2343-3FDA-6901C89B1281}"/>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769DEDB9-DD75-92C3-FFD1-7E7FD939FD66}"/>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A54045C3-AD2F-F3BA-1555-4818C08AF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4A37A9DE-C84C-B538-4DE8-7640C8B68EA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D0F487B8-01DD-125A-7B2A-B575C2C8FF4B}"/>
              </a:ext>
            </a:extLst>
          </p:cNvPr>
          <p:cNvSpPr txBox="1"/>
          <p:nvPr/>
        </p:nvSpPr>
        <p:spPr>
          <a:xfrm>
            <a:off x="685800" y="1052736"/>
            <a:ext cx="7650163" cy="4191981"/>
          </a:xfrm>
          <a:prstGeom prst="rect">
            <a:avLst/>
          </a:prstGeom>
          <a:noFill/>
        </p:spPr>
        <p:txBody>
          <a:bodyPr wrap="square">
            <a:spAutoFit/>
          </a:bodyPr>
          <a:lstStyle/>
          <a:p>
            <a:pPr>
              <a:lnSpc>
                <a:spcPct val="150000"/>
              </a:lnSpc>
            </a:pPr>
            <a:r>
              <a:rPr lang="en-US" sz="2000" dirty="0">
                <a:effectLst/>
                <a:latin typeface="Times New Roman" panose="02020603050405020304" pitchFamily="18" charset="0"/>
                <a:ea typeface="Times New Roman" panose="02020603050405020304" pitchFamily="18" charset="0"/>
              </a:rPr>
              <a:t>Admin can browse through the list of registered users, view their profiles, and access important information such as contact details and booking history and can delete them. Explore collection of venues and access detailed information about each one, including capacity, amenities, and availability and can delete them. Admin can easily adding new venues to the system. Fill in the necessary details such as location, seating capacity, parking capacity, ac or non ac. stay informed about all bookings made within the system. </a:t>
            </a:r>
            <a:r>
              <a:rPr lang="en-US" sz="2000" dirty="0">
                <a:ea typeface="Times New Roman" panose="02020603050405020304" pitchFamily="18" charset="0"/>
              </a:rPr>
              <a:t>T</a:t>
            </a:r>
            <a:r>
              <a:rPr lang="en-US" sz="2000" dirty="0">
                <a:effectLst/>
                <a:latin typeface="Times New Roman" panose="02020603050405020304" pitchFamily="18" charset="0"/>
                <a:ea typeface="Times New Roman" panose="02020603050405020304" pitchFamily="18" charset="0"/>
              </a:rPr>
              <a:t>rack booking history to ensure smooth operations.</a:t>
            </a:r>
            <a:endParaRPr lang="en-IN" sz="2000" dirty="0"/>
          </a:p>
        </p:txBody>
      </p:sp>
    </p:spTree>
    <p:extLst>
      <p:ext uri="{BB962C8B-B14F-4D97-AF65-F5344CB8AC3E}">
        <p14:creationId xmlns:p14="http://schemas.microsoft.com/office/powerpoint/2010/main" val="211935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90011-CD77-4BE7-3B80-BC085F9AD313}"/>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69DEA747-A109-9320-1C54-3E0C7DF9E559}"/>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BF363770-A615-E569-F297-482593B21C9A}"/>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E1714A80-34D7-D424-2F4D-D3A6DF7764A7}"/>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A14FC283-B1F7-A8A5-7786-8091ED2EDE9D}"/>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245D8B70-D7CE-05F7-1116-E63FBEBDF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0F77E4E7-BF1E-D9AF-6137-EFACE9355C46}"/>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F169F6AA-1EEC-2898-DABE-BADFB84C0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C0AD82BA-1F91-12ED-0EA2-A33E9A337A39}"/>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33</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0115302A-E0B9-F39A-A8CB-14B2547A4B1B}"/>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988BA90F-9AE8-7B46-5AA1-D2550FCFF27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C1365FE1-4628-E64F-BFEB-7C604B5606D5}"/>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8253FB8B-21A1-ED2F-14EB-399971477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C8F02A6B-5E13-3223-F437-F240A4DF1C9A}"/>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802EAA92-A64E-147A-EB80-17FE31798B2C}"/>
              </a:ext>
            </a:extLst>
          </p:cNvPr>
          <p:cNvSpPr txBox="1"/>
          <p:nvPr/>
        </p:nvSpPr>
        <p:spPr>
          <a:xfrm>
            <a:off x="539552" y="620714"/>
            <a:ext cx="4736294"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View User </a:t>
            </a:r>
            <a:r>
              <a:rPr lang="en-US" sz="2000" b="1" dirty="0" err="1">
                <a:ea typeface="Times New Roman" panose="02020603050405020304" pitchFamily="18" charset="0"/>
              </a:rPr>
              <a:t>Deails</a:t>
            </a:r>
            <a:endParaRPr lang="en-IN" sz="20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5C28F003-9927-628D-D26C-416DF98C7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00137"/>
            <a:ext cx="9144000" cy="4992687"/>
          </a:xfrm>
          <a:prstGeom prst="rect">
            <a:avLst/>
          </a:prstGeom>
        </p:spPr>
      </p:pic>
    </p:spTree>
    <p:extLst>
      <p:ext uri="{BB962C8B-B14F-4D97-AF65-F5344CB8AC3E}">
        <p14:creationId xmlns:p14="http://schemas.microsoft.com/office/powerpoint/2010/main" val="180621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7100D8-12B8-0DCD-8476-6D52B4E4BC49}"/>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1DA8BDA3-745E-F99A-C08F-18685526C1F7}"/>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88E1B919-72C8-6365-3D85-1582103D2C8D}"/>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18964CEF-373C-D8C8-FC01-D60D724CEAB3}"/>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7C324CAF-2749-4A86-35DC-A380449FAE1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BD1A7716-C2A5-6E7B-B449-3DD43F02C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80ADD72B-36D4-0FE4-3705-6B860EEE2766}"/>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3CB5244F-5010-C334-8576-BBC62DB9D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15828470-2795-F3AB-A6A4-EA9881CF0721}"/>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34</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100A6A15-C2FA-1C22-56F1-A55CB5BE2514}"/>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E47BD9AB-BD02-388E-2CD7-A68F4EFFAAEF}"/>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1F155271-5945-ECA1-424A-0A2C0057BD21}"/>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35E3A1C3-BB3F-2903-CC64-8BCBD9A94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31311D5A-78DB-689C-BD07-686558BD168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78340407-11A2-0A96-FD46-84732531B0C5}"/>
              </a:ext>
            </a:extLst>
          </p:cNvPr>
          <p:cNvSpPr txBox="1"/>
          <p:nvPr/>
        </p:nvSpPr>
        <p:spPr>
          <a:xfrm>
            <a:off x="919163" y="1988840"/>
            <a:ext cx="6972298" cy="2806987"/>
          </a:xfrm>
          <a:prstGeom prst="rect">
            <a:avLst/>
          </a:prstGeom>
          <a:noFill/>
        </p:spPr>
        <p:txBody>
          <a:bodyPr wrap="square">
            <a:spAutoFit/>
          </a:bodyPr>
          <a:lstStyle/>
          <a:p>
            <a:pPr>
              <a:lnSpc>
                <a:spcPct val="150000"/>
              </a:lnSpc>
            </a:pPr>
            <a:r>
              <a:rPr lang="en-US" sz="2000" dirty="0">
                <a:effectLst/>
                <a:latin typeface="Times New Roman" panose="02020603050405020304" pitchFamily="18" charset="0"/>
                <a:ea typeface="Times New Roman" panose="02020603050405020304" pitchFamily="18" charset="0"/>
              </a:rPr>
              <a:t>In the Admin Dashboard of our Venue Booking Management System, administrators can easily view registered users. Access user profiles and essential details such as contact information. perform essential management tasks, including deleting user accounts if necessary. This feature allows administrators to maintain user databases accurately and securely.</a:t>
            </a:r>
            <a:endParaRPr lang="en-IN" sz="2000" dirty="0"/>
          </a:p>
        </p:txBody>
      </p:sp>
    </p:spTree>
    <p:extLst>
      <p:ext uri="{BB962C8B-B14F-4D97-AF65-F5344CB8AC3E}">
        <p14:creationId xmlns:p14="http://schemas.microsoft.com/office/powerpoint/2010/main" val="1279075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B98F56-724B-A5F2-4D3C-87DBF0DE848E}"/>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126E8A99-F164-9E5C-7F98-744474AB94CA}"/>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7EABEB75-B72E-54D9-F72F-5553A7574CE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7A659B19-83B2-29BE-A063-1A442EFF943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B2E0E6B5-65DD-2B01-72AF-0786E958C97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49A596CA-A2E4-C515-71CE-BB2396AD2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D4DEC004-44A3-D7CF-7A57-B370741AE795}"/>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23C9451C-495D-295D-D4A0-4EAE93B6D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A3AE4928-36F3-DCD9-902F-5522C24CF5E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35</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B6B0E492-771F-B938-92D3-E1099DD030FF}"/>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2C3A8E04-B94D-0DEE-67E2-8449B1027835}"/>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1292B34C-A6F5-A9E0-094B-4FBDAC70A63B}"/>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9BD13FBD-CA1C-B5A2-8181-E65CE33E9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CCD7B907-326F-5D13-B6BE-816FFF688EA3}"/>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984326F3-6D78-FF41-FF72-57BF284BE02D}"/>
              </a:ext>
            </a:extLst>
          </p:cNvPr>
          <p:cNvSpPr txBox="1"/>
          <p:nvPr/>
        </p:nvSpPr>
        <p:spPr>
          <a:xfrm>
            <a:off x="395536" y="741404"/>
            <a:ext cx="4590046" cy="400110"/>
          </a:xfrm>
          <a:prstGeom prst="rect">
            <a:avLst/>
          </a:prstGeom>
          <a:noFill/>
        </p:spPr>
        <p:txBody>
          <a:bodyPr wrap="square">
            <a:spAutoFit/>
          </a:bodyPr>
          <a:lstStyle/>
          <a:p>
            <a:r>
              <a:rPr lang="en-US" sz="2000" b="1" dirty="0"/>
              <a:t>View Venue Details</a:t>
            </a:r>
            <a:endParaRPr lang="en-IN" sz="2000" dirty="0"/>
          </a:p>
        </p:txBody>
      </p:sp>
      <p:pic>
        <p:nvPicPr>
          <p:cNvPr id="19" name="Picture 18">
            <a:extLst>
              <a:ext uri="{FF2B5EF4-FFF2-40B4-BE49-F238E27FC236}">
                <a16:creationId xmlns:a16="http://schemas.microsoft.com/office/drawing/2014/main" id="{8E6ECEDC-F1A1-7D65-B1D9-1C141D669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65864"/>
            <a:ext cx="9144000" cy="4727432"/>
          </a:xfrm>
          <a:prstGeom prst="rect">
            <a:avLst/>
          </a:prstGeom>
        </p:spPr>
      </p:pic>
    </p:spTree>
    <p:extLst>
      <p:ext uri="{BB962C8B-B14F-4D97-AF65-F5344CB8AC3E}">
        <p14:creationId xmlns:p14="http://schemas.microsoft.com/office/powerpoint/2010/main" val="3704304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E4D0-0006-A43A-90D5-3F8D31C8D00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3CAB019-57F7-D276-365F-6A27F7C41CE7}"/>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A2D85A8C-200C-F853-DFE7-A4297410110E}"/>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A42481C3-7229-15C6-9E66-135BD6E5DBF1}"/>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EF5EFEF7-378B-5EB9-FA13-6A7CB6AD8669}"/>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77041492-F156-0C83-7200-6643F858CE4E}"/>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3A5160A6-5601-80F9-1311-201FDAD44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4FF465BF-C29D-F889-D3DE-CB0E41BF2C36}"/>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F466CAAD-378E-AACA-7300-FC5EAB78B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7650ECE3-38F3-AD8E-F8F9-10E1B4E5459F}"/>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36</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D95F74B4-01BA-B862-08DD-E38FF3A71538}"/>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0152E458-7BCC-67A3-4545-E2A8B5065F2F}"/>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116C9DB3-6800-0451-3D84-A8DBB42795E2}"/>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BEC21E54-5AFD-F11A-D75F-23191E859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B208882-5018-283D-5962-F760098A1217}"/>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BC71170E-DF8D-B07C-4A6A-3E3C18676783}"/>
              </a:ext>
            </a:extLst>
          </p:cNvPr>
          <p:cNvSpPr txBox="1"/>
          <p:nvPr/>
        </p:nvSpPr>
        <p:spPr>
          <a:xfrm>
            <a:off x="919163" y="1988840"/>
            <a:ext cx="6972298" cy="2345322"/>
          </a:xfrm>
          <a:prstGeom prst="rect">
            <a:avLst/>
          </a:prstGeom>
          <a:noFill/>
        </p:spPr>
        <p:txBody>
          <a:bodyPr wrap="square">
            <a:spAutoFit/>
          </a:bodyPr>
          <a:lstStyle/>
          <a:p>
            <a:pPr>
              <a:lnSpc>
                <a:spcPct val="150000"/>
              </a:lnSpc>
            </a:pPr>
            <a:r>
              <a:rPr lang="en-US" sz="2000" dirty="0">
                <a:effectLst/>
                <a:latin typeface="Times New Roman" panose="02020603050405020304" pitchFamily="18" charset="0"/>
                <a:ea typeface="Times New Roman" panose="02020603050405020304" pitchFamily="18" charset="0"/>
              </a:rPr>
              <a:t>In the Admin Dashboard of our Venue Booking Management System, administrators can easily access detailed venue information. This includes capacity, amenities, location and ac or non ac for each venue. </a:t>
            </a:r>
            <a:r>
              <a:rPr lang="en-US" sz="2000" dirty="0">
                <a:ea typeface="Times New Roman" panose="02020603050405020304" pitchFamily="18" charset="0"/>
              </a:rPr>
              <a:t>Admin can</a:t>
            </a:r>
            <a:r>
              <a:rPr lang="en-US" sz="2000" dirty="0">
                <a:effectLst/>
                <a:latin typeface="Times New Roman" panose="02020603050405020304" pitchFamily="18" charset="0"/>
                <a:ea typeface="Times New Roman" panose="02020603050405020304" pitchFamily="18" charset="0"/>
              </a:rPr>
              <a:t> access and manage venue details, including the option to delete venues when necessary.</a:t>
            </a:r>
            <a:endParaRPr lang="en-IN" sz="2000" dirty="0"/>
          </a:p>
        </p:txBody>
      </p:sp>
    </p:spTree>
    <p:extLst>
      <p:ext uri="{BB962C8B-B14F-4D97-AF65-F5344CB8AC3E}">
        <p14:creationId xmlns:p14="http://schemas.microsoft.com/office/powerpoint/2010/main" val="715120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EDDA3-12AB-C8A1-8244-C391FFD67D37}"/>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8A6F8D91-6A2D-EC36-62BA-A097F477E678}"/>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BE063CAF-5A9C-FA3E-DACA-400454756EDE}"/>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93765378-C01A-70F3-BC47-97860360FE9A}"/>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876D8E54-9E91-8FCE-0BA1-D0B8936D4EB2}"/>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365DEE80-2815-5F5C-A0B5-8AB5CEE93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8DF3DC99-40B4-1A5F-6FCA-19727B785588}"/>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FDB09F0A-9148-A961-0A2E-F3139AE49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6A44594B-3EAA-78A5-DE00-F365E790FA1F}"/>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37</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1126E9B2-FD54-6A0D-AC4C-3A8F13331043}"/>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CE513182-1B1D-7BEA-C8F2-F5BB9BDBE787}"/>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42922C93-BF86-38AC-EE81-13361D7343E1}"/>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21806E3F-2ADB-8D19-112A-75B5563FA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BF9A8DFD-40DC-9233-2F20-7B4F50D56EA1}"/>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029A9D97-3AF8-9936-7B10-B76DA938E80E}"/>
              </a:ext>
            </a:extLst>
          </p:cNvPr>
          <p:cNvSpPr txBox="1"/>
          <p:nvPr/>
        </p:nvSpPr>
        <p:spPr>
          <a:xfrm>
            <a:off x="611560" y="698724"/>
            <a:ext cx="4664286"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Add Venue</a:t>
            </a:r>
            <a:endParaRPr lang="en-IN" sz="20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736025E6-47BA-278C-56FF-E2E532FDD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9436"/>
            <a:ext cx="9144000" cy="4839840"/>
          </a:xfrm>
          <a:prstGeom prst="rect">
            <a:avLst/>
          </a:prstGeom>
        </p:spPr>
      </p:pic>
    </p:spTree>
    <p:extLst>
      <p:ext uri="{BB962C8B-B14F-4D97-AF65-F5344CB8AC3E}">
        <p14:creationId xmlns:p14="http://schemas.microsoft.com/office/powerpoint/2010/main" val="4003592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8EB85-F1C9-6312-9B58-3FB15284AD7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0E46CD9-2638-DFE6-FA25-B7DFC1355FD8}"/>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6A1C0872-D164-1CA0-4190-6B03173C9998}"/>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24CEE817-5FE4-F610-F446-14B42FB35AA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E40C2B81-1354-83EA-E7D2-7DEC521F225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EDB86911-BFCC-19AE-AD8C-E9E8675783CA}"/>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41CEE931-84EF-CBFB-D50D-BA802D4A3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5E1E2CBC-4CDB-5BFA-287B-C955FF0AA267}"/>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DA89295D-337B-B161-C762-5B40B0E38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0F9DA677-3167-0B5E-1B5B-503BA84A2444}"/>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38</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B02D14BA-2044-0A8F-7F57-87FF1650A393}"/>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B13F2602-4BF5-D2A2-33D8-C66D66AA8A15}"/>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22A4C547-EE29-1C3B-904F-F01BBEDC8623}"/>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D61A0301-02FD-F15A-E4B5-DC50876F9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276B8D0-1927-5A07-5AAC-45ABA4F40C45}"/>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3BE6C396-21AE-B9A9-32CC-6DFCE45F4ED6}"/>
              </a:ext>
            </a:extLst>
          </p:cNvPr>
          <p:cNvSpPr txBox="1"/>
          <p:nvPr/>
        </p:nvSpPr>
        <p:spPr>
          <a:xfrm>
            <a:off x="919163" y="1988840"/>
            <a:ext cx="6972298" cy="3268652"/>
          </a:xfrm>
          <a:prstGeom prst="rect">
            <a:avLst/>
          </a:prstGeom>
          <a:noFill/>
        </p:spPr>
        <p:txBody>
          <a:bodyPr wrap="square">
            <a:spAutoFit/>
          </a:bodyPr>
          <a:lstStyle/>
          <a:p>
            <a:pPr>
              <a:lnSpc>
                <a:spcPct val="150000"/>
              </a:lnSpc>
            </a:pPr>
            <a:r>
              <a:rPr lang="en-US" sz="2000" dirty="0">
                <a:effectLst/>
                <a:latin typeface="Times New Roman" panose="02020603050405020304" pitchFamily="18" charset="0"/>
                <a:ea typeface="Times New Roman" panose="02020603050405020304" pitchFamily="18" charset="0"/>
              </a:rPr>
              <a:t>Adding a venue in our Venue Booking Management System is a straightforward process that enables administrators to expand the selection of available spaces. Administrators can input essential details such as the venue's name, location, capacity, amenities, and description. By adding venues, administrators can enhance the overall user experience, providing users with more options to choose from when booking their events.</a:t>
            </a:r>
            <a:endParaRPr lang="en-IN" sz="2000" dirty="0"/>
          </a:p>
        </p:txBody>
      </p:sp>
    </p:spTree>
    <p:extLst>
      <p:ext uri="{BB962C8B-B14F-4D97-AF65-F5344CB8AC3E}">
        <p14:creationId xmlns:p14="http://schemas.microsoft.com/office/powerpoint/2010/main" val="179970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3D406-40BA-7D89-9B10-CD117D9AFF1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EFE86BC-44AD-D8C8-9363-D831F8B72BCD}"/>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A4E5F5A9-0C76-0C0C-869A-FA554E9E687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BB512768-0A81-9C64-F511-D599152CD7A6}"/>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A30B3D7B-EE82-5008-D614-4E2CA9EC6559}"/>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BC2219F4-E982-D90E-0FE5-AD244385678C}"/>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92BC8AE0-5B67-90F2-85A8-6AFF8C131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514B5A1E-DAD6-8C49-EB35-F4E7CD30B44B}"/>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4AC85B92-6E7D-739E-2196-BD524D6B5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6A7FF375-848D-00E0-0380-F35296DBA893}"/>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39</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BC27B464-19EC-7B1D-67E2-DE82D1607BD8}"/>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2A12395E-DF30-8DBC-3783-B8749C993405}"/>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EA6CDF94-AFFF-1F7F-49C2-A5B77D8BB85B}"/>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8BE00A0B-31BE-DF6B-E0CC-DCA2C4D05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0B584A4-1CDE-869A-7049-20EBA210CFD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FC154C30-0D04-3C98-5E93-C1C1DAD3D554}"/>
              </a:ext>
            </a:extLst>
          </p:cNvPr>
          <p:cNvSpPr txBox="1"/>
          <p:nvPr/>
        </p:nvSpPr>
        <p:spPr>
          <a:xfrm>
            <a:off x="611560" y="698724"/>
            <a:ext cx="4664286" cy="417871"/>
          </a:xfrm>
          <a:prstGeom prst="rect">
            <a:avLst/>
          </a:prstGeom>
          <a:noFill/>
        </p:spPr>
        <p:txBody>
          <a:bodyPr wrap="square">
            <a:spAutoFit/>
          </a:bodyPr>
          <a:lstStyle/>
          <a:p>
            <a:pPr marR="15240" algn="just">
              <a:lnSpc>
                <a:spcPct val="115000"/>
              </a:lnSpc>
              <a:spcAft>
                <a:spcPts val="1000"/>
              </a:spcAft>
            </a:pPr>
            <a:r>
              <a:rPr lang="en-US" sz="2000" b="1" dirty="0">
                <a:effectLst/>
                <a:latin typeface="Times New Roman" panose="02020603050405020304" pitchFamily="18" charset="0"/>
                <a:ea typeface="Times New Roman" panose="02020603050405020304" pitchFamily="18" charset="0"/>
              </a:rPr>
              <a:t>View Bookings</a:t>
            </a:r>
            <a:endParaRPr lang="en-IN" sz="2000" dirty="0">
              <a:effectLst/>
              <a:latin typeface="Times New Roman" panose="02020603050405020304" pitchFamily="18" charset="0"/>
              <a:ea typeface="Times New Roman" panose="02020603050405020304" pitchFamily="18" charset="0"/>
            </a:endParaRPr>
          </a:p>
        </p:txBody>
      </p:sp>
      <p:pic>
        <p:nvPicPr>
          <p:cNvPr id="18" name="Picture 17">
            <a:extLst>
              <a:ext uri="{FF2B5EF4-FFF2-40B4-BE49-F238E27FC236}">
                <a16:creationId xmlns:a16="http://schemas.microsoft.com/office/drawing/2014/main" id="{93A70326-3E94-8B39-6CD8-2F3D4269F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27708"/>
            <a:ext cx="9144000" cy="4873042"/>
          </a:xfrm>
          <a:prstGeom prst="rect">
            <a:avLst/>
          </a:prstGeom>
        </p:spPr>
      </p:pic>
    </p:spTree>
    <p:extLst>
      <p:ext uri="{BB962C8B-B14F-4D97-AF65-F5344CB8AC3E}">
        <p14:creationId xmlns:p14="http://schemas.microsoft.com/office/powerpoint/2010/main" val="1966188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B32BB1-6603-A48F-30CB-B3EB21DF9697}"/>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5B00CF85-5E60-B4D1-88D4-C2BB5593961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3910C6A8-6045-3978-9334-399DE602F90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DD93477B-D5E0-7B16-28F4-2B7898C8C423}"/>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9A415C61-33D8-9385-78BA-FD5CD1A547B6}"/>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7" name="Date Placeholder 1">
            <a:extLst>
              <a:ext uri="{FF2B5EF4-FFF2-40B4-BE49-F238E27FC236}">
                <a16:creationId xmlns:a16="http://schemas.microsoft.com/office/drawing/2014/main" id="{6F51DE9B-9FB5-68A6-7124-F7A5EA17928F}"/>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8" name="Date Placeholder 1">
            <a:extLst>
              <a:ext uri="{FF2B5EF4-FFF2-40B4-BE49-F238E27FC236}">
                <a16:creationId xmlns:a16="http://schemas.microsoft.com/office/drawing/2014/main" id="{5EA15030-2A43-6C61-192E-D27AEDFC9C42}"/>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9" name="Picture 8">
            <a:extLst>
              <a:ext uri="{FF2B5EF4-FFF2-40B4-BE49-F238E27FC236}">
                <a16:creationId xmlns:a16="http://schemas.microsoft.com/office/drawing/2014/main" id="{5746585D-23AE-D3EE-7144-A28ECC2CA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a:extLst>
              <a:ext uri="{FF2B5EF4-FFF2-40B4-BE49-F238E27FC236}">
                <a16:creationId xmlns:a16="http://schemas.microsoft.com/office/drawing/2014/main" id="{FF4E2BCD-EF65-CB47-9315-2B4F3D320C5C}"/>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11" name="Picture 2">
            <a:extLst>
              <a:ext uri="{FF2B5EF4-FFF2-40B4-BE49-F238E27FC236}">
                <a16:creationId xmlns:a16="http://schemas.microsoft.com/office/drawing/2014/main" id="{C3B130C5-6B4B-7B65-169D-73380B151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Rounded Corners 11">
            <a:extLst>
              <a:ext uri="{FF2B5EF4-FFF2-40B4-BE49-F238E27FC236}">
                <a16:creationId xmlns:a16="http://schemas.microsoft.com/office/drawing/2014/main" id="{42D497FD-CBA7-F315-BBD0-7A7D304FEC0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4</a:t>
            </a:fld>
            <a:endParaRPr lang="en-US" altLang="en-US" sz="1600" b="1">
              <a:solidFill>
                <a:srgbClr val="FFFFFF"/>
              </a:solidFill>
              <a:latin typeface="Comic Sans MS" panose="030F0702030302020204" pitchFamily="66" charset="0"/>
            </a:endParaRPr>
          </a:p>
        </p:txBody>
      </p:sp>
      <p:sp>
        <p:nvSpPr>
          <p:cNvPr id="13" name="Date Placeholder 7">
            <a:extLst>
              <a:ext uri="{FF2B5EF4-FFF2-40B4-BE49-F238E27FC236}">
                <a16:creationId xmlns:a16="http://schemas.microsoft.com/office/drawing/2014/main" id="{6A621137-E445-241B-8ECE-CF4B2712C137}"/>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6DCAA4D0-4327-F4BB-3365-861D18020D0C}"/>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5" name="Oval 14">
            <a:extLst>
              <a:ext uri="{FF2B5EF4-FFF2-40B4-BE49-F238E27FC236}">
                <a16:creationId xmlns:a16="http://schemas.microsoft.com/office/drawing/2014/main" id="{12AB9698-55F2-0D07-CA9B-2E6953017F12}"/>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6" name="Picture 15" descr="A picture containing text, sign, watch&#10;&#10;Description automatically generated">
            <a:extLst>
              <a:ext uri="{FF2B5EF4-FFF2-40B4-BE49-F238E27FC236}">
                <a16:creationId xmlns:a16="http://schemas.microsoft.com/office/drawing/2014/main" id="{9CA2EC8A-1953-634B-DB1B-3DEC505AD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3C5D406-1FE6-6BDD-55B2-0CAF5F60EC91}"/>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658AD571-D768-6B60-6DEA-17BD15625ECC}"/>
              </a:ext>
            </a:extLst>
          </p:cNvPr>
          <p:cNvSpPr txBox="1"/>
          <p:nvPr/>
        </p:nvSpPr>
        <p:spPr>
          <a:xfrm>
            <a:off x="848346" y="1510369"/>
            <a:ext cx="7506667" cy="4190634"/>
          </a:xfrm>
          <a:prstGeom prst="rect">
            <a:avLst/>
          </a:prstGeom>
          <a:noFill/>
        </p:spPr>
        <p:txBody>
          <a:bodyPr wrap="square">
            <a:spAutoFit/>
          </a:bodyPr>
          <a:lstStyle/>
          <a:p>
            <a:pPr>
              <a:lnSpc>
                <a:spcPct val="150000"/>
              </a:lnSpc>
            </a:pPr>
            <a:r>
              <a:rPr lang="en-US" sz="2000" b="1" dirty="0">
                <a:latin typeface="Verdana" panose="020B0604030504040204" pitchFamily="34" charset="0"/>
                <a:ea typeface="Verdana" panose="020B0604030504040204" pitchFamily="34" charset="0"/>
              </a:rPr>
              <a:t>OUTCOME:</a:t>
            </a:r>
          </a:p>
          <a:p>
            <a:pPr>
              <a:lnSpc>
                <a:spcPct val="150000"/>
              </a:lnSpc>
            </a:pPr>
            <a:r>
              <a:rPr lang="en-US" sz="2000" dirty="0">
                <a:latin typeface="Verdana" panose="020B0604030504040204" pitchFamily="34" charset="0"/>
                <a:ea typeface="Verdana" panose="020B0604030504040204" pitchFamily="34" charset="0"/>
              </a:rPr>
              <a:t>       The outcome of the Venue Booking Management system which uses Angular and MongoDB would help </a:t>
            </a:r>
          </a:p>
          <a:p>
            <a:pPr>
              <a:lnSpc>
                <a:spcPct val="150000"/>
              </a:lnSpc>
            </a:pPr>
            <a:r>
              <a:rPr lang="en-US" sz="2000" dirty="0">
                <a:latin typeface="Verdana" panose="020B0604030504040204" pitchFamily="34" charset="0"/>
                <a:ea typeface="Verdana" panose="020B0604030504040204" pitchFamily="34" charset="0"/>
              </a:rPr>
              <a:t>             </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rPr>
              <a:t>To provide an improved user experience with an intuitive interface for easier navigation and quicker bookings.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rPr>
              <a:t>To achieve efficient management of bookings and venue schedules, reducing conflicts and overlaps.</a:t>
            </a:r>
            <a:endParaRPr lang="en-IN" sz="2000" dirty="0"/>
          </a:p>
        </p:txBody>
      </p:sp>
    </p:spTree>
    <p:extLst>
      <p:ext uri="{BB962C8B-B14F-4D97-AF65-F5344CB8AC3E}">
        <p14:creationId xmlns:p14="http://schemas.microsoft.com/office/powerpoint/2010/main" val="2312751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7AB23-C9F0-446F-F5BB-0A217D55DCD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ECC4342-FB56-5C7C-B5C0-5FC6D8D5D450}"/>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D4B6A136-961D-E3B5-C44B-5634AEF6D3F2}"/>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2C4CD291-A01C-9C37-3A81-55DFD60EF4A6}"/>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12C68A37-7F83-F26A-4838-092160CBA7E3}"/>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2B8D1B6B-EC16-95A9-5F3C-53AFDDF1416F}"/>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7" name="Picture 6">
            <a:extLst>
              <a:ext uri="{FF2B5EF4-FFF2-40B4-BE49-F238E27FC236}">
                <a16:creationId xmlns:a16="http://schemas.microsoft.com/office/drawing/2014/main" id="{020B6DC2-FB20-CB84-9B34-BF3733695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DBDF1C0E-AF8E-E602-86CA-12256B6D72B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a16="http://schemas.microsoft.com/office/drawing/2014/main" id="{E7F4D1A7-C359-7604-DF4B-80EBFA369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8F5768BA-CFE8-F721-5022-18B6CDF2DDE0}"/>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40</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a16="http://schemas.microsoft.com/office/drawing/2014/main" id="{FE1C6AA4-4776-94C9-025E-E897BE230554}"/>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512B2E48-BB53-9D9E-B056-E12D19CF667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a16="http://schemas.microsoft.com/office/drawing/2014/main" id="{EF588C37-CDB2-4976-6233-7CEC76A6151C}"/>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a16="http://schemas.microsoft.com/office/drawing/2014/main" id="{8F0756B7-7641-DFCF-6F05-23D5625EB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FB35C641-8A3C-E91B-7962-64FB3CC4B47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1ADC4506-CD02-3F2E-33D2-A82B90D359DB}"/>
              </a:ext>
            </a:extLst>
          </p:cNvPr>
          <p:cNvSpPr txBox="1"/>
          <p:nvPr/>
        </p:nvSpPr>
        <p:spPr>
          <a:xfrm>
            <a:off x="788986" y="1124744"/>
            <a:ext cx="7102475" cy="4191981"/>
          </a:xfrm>
          <a:prstGeom prst="rect">
            <a:avLst/>
          </a:prstGeom>
          <a:noFill/>
        </p:spPr>
        <p:txBody>
          <a:bodyPr wrap="square">
            <a:spAutoFit/>
          </a:bodyPr>
          <a:lstStyle/>
          <a:p>
            <a:pPr>
              <a:lnSpc>
                <a:spcPct val="150000"/>
              </a:lnSpc>
            </a:pPr>
            <a:r>
              <a:rPr lang="en-US" sz="2000" dirty="0">
                <a:effectLst/>
                <a:latin typeface="Times New Roman" panose="02020603050405020304" pitchFamily="18" charset="0"/>
                <a:ea typeface="Times New Roman" panose="02020603050405020304" pitchFamily="18" charset="0"/>
              </a:rPr>
              <a:t>In the Admin Dashboard of our Venue Booking Management System, administrators can easily oversee all bookings made within the system. They have access to a detailed list of bookings, including user details, venue information, and event dates. One essential function is the ability to delete bookings when necessary. This feature allows administrators to remove invalid or problematic bookings from the system. By doing so, they maintain the integrity of the booking database and prevent any issues that may arise from inaccurate or conflicting bookings.</a:t>
            </a:r>
            <a:endParaRPr lang="en-IN" sz="2000" dirty="0"/>
          </a:p>
        </p:txBody>
      </p:sp>
    </p:spTree>
    <p:extLst>
      <p:ext uri="{BB962C8B-B14F-4D97-AF65-F5344CB8AC3E}">
        <p14:creationId xmlns:p14="http://schemas.microsoft.com/office/powerpoint/2010/main" val="3158818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83FC01-A2C7-5A99-E681-9B21AF7B094C}"/>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C13EEBC0-BB55-9B7F-7F4D-4B0DF39B3EC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103DA336-386E-6821-9530-1CEA21E54B6E}"/>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D38E8364-D5D1-AFD4-669F-A0AC0F9BB9D4}"/>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CA8EF00A-FFF1-37F4-CAAA-36B9567B4F10}"/>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7" name="Date Placeholder 1">
            <a:extLst>
              <a:ext uri="{FF2B5EF4-FFF2-40B4-BE49-F238E27FC236}">
                <a16:creationId xmlns:a16="http://schemas.microsoft.com/office/drawing/2014/main" id="{488BB113-39AC-9B29-16EE-76864E720A51}"/>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8" name="Picture 7">
            <a:extLst>
              <a:ext uri="{FF2B5EF4-FFF2-40B4-BE49-F238E27FC236}">
                <a16:creationId xmlns:a16="http://schemas.microsoft.com/office/drawing/2014/main" id="{68DD9B0F-E2F4-FAD1-7F35-A11E1341F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a:extLst>
              <a:ext uri="{FF2B5EF4-FFF2-40B4-BE49-F238E27FC236}">
                <a16:creationId xmlns:a16="http://schemas.microsoft.com/office/drawing/2014/main" id="{C43AFDE1-A9AA-5BC3-411A-39AE8DB4DA62}"/>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10" name="Picture 2">
            <a:extLst>
              <a:ext uri="{FF2B5EF4-FFF2-40B4-BE49-F238E27FC236}">
                <a16:creationId xmlns:a16="http://schemas.microsoft.com/office/drawing/2014/main" id="{A1E83036-A617-2621-473D-2DF3FCE96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Rounded Corners 10">
            <a:extLst>
              <a:ext uri="{FF2B5EF4-FFF2-40B4-BE49-F238E27FC236}">
                <a16:creationId xmlns:a16="http://schemas.microsoft.com/office/drawing/2014/main" id="{3581BE9E-3330-C92B-C9B9-55D525A25062}"/>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41</a:t>
            </a:fld>
            <a:endParaRPr lang="en-US" altLang="en-US" sz="1600" b="1">
              <a:solidFill>
                <a:srgbClr val="FFFFFF"/>
              </a:solidFill>
              <a:latin typeface="Comic Sans MS" panose="030F0702030302020204" pitchFamily="66" charset="0"/>
            </a:endParaRPr>
          </a:p>
        </p:txBody>
      </p:sp>
      <p:sp>
        <p:nvSpPr>
          <p:cNvPr id="12" name="Date Placeholder 7">
            <a:extLst>
              <a:ext uri="{FF2B5EF4-FFF2-40B4-BE49-F238E27FC236}">
                <a16:creationId xmlns:a16="http://schemas.microsoft.com/office/drawing/2014/main" id="{F3FCCDC0-ACB9-46D4-5932-B379B14B5E32}"/>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E46CBA23-3615-6D21-5949-F3291A2E8C42}"/>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4" name="Oval 13">
            <a:extLst>
              <a:ext uri="{FF2B5EF4-FFF2-40B4-BE49-F238E27FC236}">
                <a16:creationId xmlns:a16="http://schemas.microsoft.com/office/drawing/2014/main" id="{9C9CAA09-9970-19E5-7A5E-23C38E582DD6}"/>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5" name="Picture 14" descr="A picture containing text, sign, watch&#10;&#10;Description automatically generated">
            <a:extLst>
              <a:ext uri="{FF2B5EF4-FFF2-40B4-BE49-F238E27FC236}">
                <a16:creationId xmlns:a16="http://schemas.microsoft.com/office/drawing/2014/main" id="{579F7B43-209C-23A0-B980-53536C469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96774E69-4D8D-0E2F-420C-001BD2CC38D3}"/>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a:extLst>
              <a:ext uri="{FF2B5EF4-FFF2-40B4-BE49-F238E27FC236}">
                <a16:creationId xmlns:a16="http://schemas.microsoft.com/office/drawing/2014/main" id="{956E8097-2291-29DC-2E53-E716A4DD339C}"/>
              </a:ext>
            </a:extLst>
          </p:cNvPr>
          <p:cNvSpPr txBox="1"/>
          <p:nvPr/>
        </p:nvSpPr>
        <p:spPr>
          <a:xfrm>
            <a:off x="467544" y="1020823"/>
            <a:ext cx="7704856" cy="5392319"/>
          </a:xfrm>
          <a:prstGeom prst="rect">
            <a:avLst/>
          </a:prstGeom>
          <a:noFill/>
        </p:spPr>
        <p:txBody>
          <a:bodyPr wrap="square">
            <a:spAutoFit/>
          </a:bodyPr>
          <a:lstStyle/>
          <a:p>
            <a:pPr indent="457200" algn="just">
              <a:lnSpc>
                <a:spcPct val="150000"/>
              </a:lnSpc>
            </a:pPr>
            <a:r>
              <a:rPr lang="en-US" sz="1600" dirty="0"/>
              <a:t>The Venue Management System represents a significant step forward in streamlining venue booking processes and enhancing the overall user experience. By providing a centralized platform for venue owners and event organizers to connect and collaborate, the system fosters efficiency and convenience in managing venues for various events. Moving forward, potential enhancements could include the integration of advanced analytics capabilities to provide insights into venue utilization and user preferences, allowing for more informed decision-making and strategic planning. Additionally, future iterations of the system could incorporate features such as automated scheduling algorithms to optimize venue allocation and minimize conflicts. Furthermore, enhancing the system's communication capabilities, such as real-time messaging and notification functionalities, could further improve collaboration and coordination between venue owners and event organizers. Overall, the Venue Management System holds great potential for continued growth and evolution, offering opportunities to further streamline venue management processes and deliver enhanced value to users across the board.</a:t>
            </a:r>
            <a:endParaRPr lang="en-IN" sz="2000" dirty="0">
              <a:effectLst/>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121514BB-DF81-CE22-5D1B-C5FD50A64D39}"/>
              </a:ext>
            </a:extLst>
          </p:cNvPr>
          <p:cNvSpPr txBox="1"/>
          <p:nvPr/>
        </p:nvSpPr>
        <p:spPr>
          <a:xfrm>
            <a:off x="356939" y="620713"/>
            <a:ext cx="7023373" cy="400110"/>
          </a:xfrm>
          <a:prstGeom prst="rect">
            <a:avLst/>
          </a:prstGeom>
          <a:noFill/>
        </p:spPr>
        <p:txBody>
          <a:bodyPr wrap="square">
            <a:spAutoFit/>
          </a:bodyPr>
          <a:lstStyle/>
          <a:p>
            <a:r>
              <a:rPr lang="en-US" sz="2000" b="1" dirty="0">
                <a:effectLst/>
                <a:latin typeface="Times New Roman" panose="02020603050405020304" pitchFamily="18" charset="0"/>
                <a:ea typeface="Times New Roman" panose="02020603050405020304" pitchFamily="18" charset="0"/>
              </a:rPr>
              <a:t>CONCLUSION AND FURTHER ENHANCEMENTS </a:t>
            </a:r>
            <a:endParaRPr lang="en-IN" sz="2000" dirty="0"/>
          </a:p>
        </p:txBody>
      </p:sp>
    </p:spTree>
    <p:extLst>
      <p:ext uri="{BB962C8B-B14F-4D97-AF65-F5344CB8AC3E}">
        <p14:creationId xmlns:p14="http://schemas.microsoft.com/office/powerpoint/2010/main" val="202056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6C0CA-68A4-0502-B85E-0E0DAA050CF8}"/>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BFF76982-F31C-9481-3A27-D9AEF0EA7FAD}"/>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4" name="Date Placeholder 1">
            <a:extLst>
              <a:ext uri="{FF2B5EF4-FFF2-40B4-BE49-F238E27FC236}">
                <a16:creationId xmlns:a16="http://schemas.microsoft.com/office/drawing/2014/main" id="{622FB879-67D6-7D49-13AC-AB10F1BB1821}"/>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5" name="Date Placeholder 1">
            <a:extLst>
              <a:ext uri="{FF2B5EF4-FFF2-40B4-BE49-F238E27FC236}">
                <a16:creationId xmlns:a16="http://schemas.microsoft.com/office/drawing/2014/main" id="{BF219874-78FF-B4AE-45E4-1BD0A30EE5B7}"/>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6" name="Date Placeholder 1">
            <a:extLst>
              <a:ext uri="{FF2B5EF4-FFF2-40B4-BE49-F238E27FC236}">
                <a16:creationId xmlns:a16="http://schemas.microsoft.com/office/drawing/2014/main" id="{A5E1D26A-4C22-7135-63C1-27183C1AA908}"/>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7" name="Date Placeholder 1">
            <a:extLst>
              <a:ext uri="{FF2B5EF4-FFF2-40B4-BE49-F238E27FC236}">
                <a16:creationId xmlns:a16="http://schemas.microsoft.com/office/drawing/2014/main" id="{5902CB8C-7F32-2433-4729-67AC81D92A9B}"/>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sp>
        <p:nvSpPr>
          <p:cNvPr id="8" name="Date Placeholder 1">
            <a:extLst>
              <a:ext uri="{FF2B5EF4-FFF2-40B4-BE49-F238E27FC236}">
                <a16:creationId xmlns:a16="http://schemas.microsoft.com/office/drawing/2014/main" id="{A77A27A3-E053-9487-D783-53F3FDFA7083}"/>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9" name="Picture 8">
            <a:extLst>
              <a:ext uri="{FF2B5EF4-FFF2-40B4-BE49-F238E27FC236}">
                <a16:creationId xmlns:a16="http://schemas.microsoft.com/office/drawing/2014/main" id="{5DC564BF-4C68-5719-1E4E-50383B9FC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a:extLst>
              <a:ext uri="{FF2B5EF4-FFF2-40B4-BE49-F238E27FC236}">
                <a16:creationId xmlns:a16="http://schemas.microsoft.com/office/drawing/2014/main" id="{EEE824BB-CB46-390B-2DCA-C72CFCB8FA97}"/>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11" name="Picture 2">
            <a:extLst>
              <a:ext uri="{FF2B5EF4-FFF2-40B4-BE49-F238E27FC236}">
                <a16:creationId xmlns:a16="http://schemas.microsoft.com/office/drawing/2014/main" id="{334A6A09-B62F-E87A-8E46-A15278AC4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Rounded Corners 11">
            <a:extLst>
              <a:ext uri="{FF2B5EF4-FFF2-40B4-BE49-F238E27FC236}">
                <a16:creationId xmlns:a16="http://schemas.microsoft.com/office/drawing/2014/main" id="{6A14384C-CAEB-C6A1-029D-FAC9D2175B30}"/>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42</a:t>
            </a:fld>
            <a:endParaRPr lang="en-US" altLang="en-US" sz="1600" b="1">
              <a:solidFill>
                <a:srgbClr val="FFFFFF"/>
              </a:solidFill>
              <a:latin typeface="Comic Sans MS" panose="030F0702030302020204" pitchFamily="66" charset="0"/>
            </a:endParaRPr>
          </a:p>
        </p:txBody>
      </p:sp>
      <p:sp>
        <p:nvSpPr>
          <p:cNvPr id="13" name="Date Placeholder 7">
            <a:extLst>
              <a:ext uri="{FF2B5EF4-FFF2-40B4-BE49-F238E27FC236}">
                <a16:creationId xmlns:a16="http://schemas.microsoft.com/office/drawing/2014/main" id="{98ED3609-3B01-32C3-9996-5BFD757581A4}"/>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D7178B8E-1ACF-C59C-D36A-8547AE3A37E2}"/>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5" name="Oval 14">
            <a:extLst>
              <a:ext uri="{FF2B5EF4-FFF2-40B4-BE49-F238E27FC236}">
                <a16:creationId xmlns:a16="http://schemas.microsoft.com/office/drawing/2014/main" id="{867FE1E8-3485-E134-BE45-906D80D89EE3}"/>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6" name="Picture 15" descr="A picture containing text, sign, watch&#10;&#10;Description automatically generated">
            <a:extLst>
              <a:ext uri="{FF2B5EF4-FFF2-40B4-BE49-F238E27FC236}">
                <a16:creationId xmlns:a16="http://schemas.microsoft.com/office/drawing/2014/main" id="{046F2212-24B8-A40E-DE64-F820F187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3C48F109-27C5-E861-5275-A6EEB276FEFD}"/>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9EEB460A-FA94-9E15-6242-5BABFB5CA6D9}"/>
              </a:ext>
            </a:extLst>
          </p:cNvPr>
          <p:cNvSpPr txBox="1"/>
          <p:nvPr/>
        </p:nvSpPr>
        <p:spPr>
          <a:xfrm>
            <a:off x="2590800" y="1859701"/>
            <a:ext cx="4585446" cy="1618328"/>
          </a:xfrm>
          <a:prstGeom prst="rect">
            <a:avLst/>
          </a:prstGeom>
          <a:noFill/>
        </p:spPr>
        <p:txBody>
          <a:bodyPr wrap="square">
            <a:spAutoFit/>
          </a:bodyPr>
          <a:lstStyle/>
          <a:p>
            <a:pPr>
              <a:lnSpc>
                <a:spcPct val="150000"/>
              </a:lnSpc>
            </a:pPr>
            <a:endParaRPr lang="en-IN" sz="1050" dirty="0">
              <a:latin typeface="Verdana" panose="020B0604030504040204" pitchFamily="34" charset="0"/>
              <a:ea typeface="Verdana" panose="020B0604030504040204" pitchFamily="34" charset="0"/>
            </a:endParaRPr>
          </a:p>
          <a:p>
            <a:pPr>
              <a:lnSpc>
                <a:spcPct val="150000"/>
              </a:lnSpc>
            </a:pPr>
            <a:endParaRPr lang="en-IN" sz="1050" dirty="0">
              <a:latin typeface="Verdana" panose="020B0604030504040204" pitchFamily="34" charset="0"/>
              <a:ea typeface="Verdana" panose="020B0604030504040204" pitchFamily="34" charset="0"/>
            </a:endParaRPr>
          </a:p>
          <a:p>
            <a:pPr>
              <a:lnSpc>
                <a:spcPct val="150000"/>
              </a:lnSpc>
            </a:pPr>
            <a:endParaRPr lang="en-IN" sz="1050" dirty="0">
              <a:latin typeface="Verdana" panose="020B0604030504040204" pitchFamily="34" charset="0"/>
              <a:ea typeface="Verdana" panose="020B0604030504040204" pitchFamily="34" charset="0"/>
            </a:endParaRPr>
          </a:p>
          <a:p>
            <a:pPr>
              <a:lnSpc>
                <a:spcPct val="150000"/>
              </a:lnSpc>
            </a:pPr>
            <a:r>
              <a:rPr lang="en-IN" sz="2400" dirty="0">
                <a:latin typeface="Verdana" panose="020B0604030504040204" pitchFamily="34" charset="0"/>
                <a:ea typeface="Verdana" panose="020B0604030504040204" pitchFamily="34" charset="0"/>
              </a:rPr>
              <a:t> </a:t>
            </a:r>
            <a:r>
              <a:rPr lang="en-IN" sz="4000" dirty="0">
                <a:latin typeface="Verdana" panose="020B0604030504040204" pitchFamily="34" charset="0"/>
                <a:ea typeface="Verdana" panose="020B0604030504040204" pitchFamily="34" charset="0"/>
              </a:rPr>
              <a:t>THANK YOU</a:t>
            </a:r>
          </a:p>
        </p:txBody>
      </p:sp>
    </p:spTree>
    <p:extLst>
      <p:ext uri="{BB962C8B-B14F-4D97-AF65-F5344CB8AC3E}">
        <p14:creationId xmlns:p14="http://schemas.microsoft.com/office/powerpoint/2010/main" val="835088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F11B809-3943-D449-0543-EC94579F9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Text Box 4">
            <a:extLst>
              <a:ext uri="{FF2B5EF4-FFF2-40B4-BE49-F238E27FC236}">
                <a16:creationId xmlns:a16="http://schemas.microsoft.com/office/drawing/2014/main" id="{E4889145-F644-18D0-7140-EB935654470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148" name="Picture 2">
            <a:extLst>
              <a:ext uri="{FF2B5EF4-FFF2-40B4-BE49-F238E27FC236}">
                <a16:creationId xmlns:a16="http://schemas.microsoft.com/office/drawing/2014/main" id="{105C9153-5092-3742-AC36-AFCF12247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Rounded Corners 3">
            <a:extLst>
              <a:ext uri="{FF2B5EF4-FFF2-40B4-BE49-F238E27FC236}">
                <a16:creationId xmlns:a16="http://schemas.microsoft.com/office/drawing/2014/main" id="{F2065A80-A091-C2FD-3552-E2B1C39B0AAE}"/>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5</a:t>
            </a:fld>
            <a:endParaRPr lang="en-US" altLang="en-US" sz="1600" b="1">
              <a:solidFill>
                <a:srgbClr val="FFFFFF"/>
              </a:solidFill>
              <a:latin typeface="Comic Sans MS" panose="030F0702030302020204" pitchFamily="66" charset="0"/>
            </a:endParaRPr>
          </a:p>
        </p:txBody>
      </p:sp>
      <p:sp>
        <p:nvSpPr>
          <p:cNvPr id="6150" name="Date Placeholder 7">
            <a:extLst>
              <a:ext uri="{FF2B5EF4-FFF2-40B4-BE49-F238E27FC236}">
                <a16:creationId xmlns:a16="http://schemas.microsoft.com/office/drawing/2014/main" id="{E028A3E1-A26E-C1ED-CAAB-3E4E38CCCC70}"/>
              </a:ext>
            </a:extLst>
          </p:cNvPr>
          <p:cNvSpPr>
            <a:spLocks noGrp="1"/>
          </p:cNvSpPr>
          <p:nvPr>
            <p:ph type="dt" sz="quarter" idx="10"/>
          </p:nvPr>
        </p:nvSpPr>
        <p:spPr>
          <a:xfrm>
            <a:off x="0" y="6564313"/>
            <a:ext cx="1447800" cy="412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E16D1456-86B0-1242-CE6A-8B33C640BA71}"/>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2" name="Oval 11">
            <a:extLst>
              <a:ext uri="{FF2B5EF4-FFF2-40B4-BE49-F238E27FC236}">
                <a16:creationId xmlns:a16="http://schemas.microsoft.com/office/drawing/2014/main" id="{EF02192E-2821-AADF-C789-F49853E7C6A0}"/>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6153" name="Picture 10" descr="A picture containing text, sign, watch&#10;&#10;Description automatically generated">
            <a:extLst>
              <a:ext uri="{FF2B5EF4-FFF2-40B4-BE49-F238E27FC236}">
                <a16:creationId xmlns:a16="http://schemas.microsoft.com/office/drawing/2014/main" id="{8CA48133-DCB2-2283-917D-F653F1326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TextBox 10">
            <a:extLst>
              <a:ext uri="{FF2B5EF4-FFF2-40B4-BE49-F238E27FC236}">
                <a16:creationId xmlns:a16="http://schemas.microsoft.com/office/drawing/2014/main" id="{BB7970F4-4145-69CC-310C-13F4C08F4BD6}"/>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BA25CB98-C422-B666-6112-5F09B1401747}"/>
              </a:ext>
            </a:extLst>
          </p:cNvPr>
          <p:cNvSpPr txBox="1"/>
          <p:nvPr/>
        </p:nvSpPr>
        <p:spPr>
          <a:xfrm>
            <a:off x="-23519" y="908082"/>
            <a:ext cx="8771983" cy="3723392"/>
          </a:xfrm>
          <a:prstGeom prst="rect">
            <a:avLst/>
          </a:prstGeom>
          <a:noFill/>
        </p:spPr>
        <p:txBody>
          <a:bodyPr wrap="square">
            <a:spAutoFit/>
          </a:bodyPr>
          <a:lstStyle/>
          <a:p>
            <a:pPr marR="18415" algn="just">
              <a:lnSpc>
                <a:spcPct val="150000"/>
              </a:lnSpc>
            </a:pPr>
            <a:r>
              <a:rPr lang="en-US" sz="2000" b="1" dirty="0">
                <a:effectLst/>
                <a:latin typeface="Verdana" panose="020B0604030504040204" pitchFamily="34" charset="0"/>
                <a:ea typeface="Verdana" panose="020B0604030504040204" pitchFamily="34" charset="0"/>
              </a:rPr>
              <a:t> ARCHITECTURE DESIGN:</a:t>
            </a:r>
            <a:endParaRPr lang="en-IN" sz="2000" dirty="0">
              <a:effectLst/>
              <a:latin typeface="Verdana" panose="020B0604030504040204" pitchFamily="34" charset="0"/>
              <a:ea typeface="Verdana" panose="020B0604030504040204" pitchFamily="34" charset="0"/>
            </a:endParaRPr>
          </a:p>
          <a:p>
            <a:pPr marL="457200" algn="just">
              <a:lnSpc>
                <a:spcPct val="150000"/>
              </a:lnSpc>
            </a:pPr>
            <a:r>
              <a:rPr lang="en-US" sz="2000" dirty="0">
                <a:effectLst/>
                <a:latin typeface="Verdana" panose="020B0604030504040204" pitchFamily="34" charset="0"/>
                <a:ea typeface="Verdana" panose="020B0604030504040204" pitchFamily="34" charset="0"/>
              </a:rPr>
              <a:t>An architectural diagram illustrates the flow of the system. The flow begins by determining whether the user has an account. If the user has an account, they are directed to the login page. After logging into the system, it enables the user to search for available venues and make a booking. Once the booking is confirmed, the user can view details of their booking, manage or modify it as needed, and eventually log out.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32D3D2-614D-A957-A77D-E58D7BB75B04}"/>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pic>
        <p:nvPicPr>
          <p:cNvPr id="3" name="Picture 2">
            <a:extLst>
              <a:ext uri="{FF2B5EF4-FFF2-40B4-BE49-F238E27FC236}">
                <a16:creationId xmlns:a16="http://schemas.microsoft.com/office/drawing/2014/main" id="{482AD38E-28C0-57BE-ADC6-5E5E7E8AC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a:extLst>
              <a:ext uri="{FF2B5EF4-FFF2-40B4-BE49-F238E27FC236}">
                <a16:creationId xmlns:a16="http://schemas.microsoft.com/office/drawing/2014/main" id="{CB5FD505-DB5B-2121-C49A-7F9C8B91AF4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5" name="Picture 2">
            <a:extLst>
              <a:ext uri="{FF2B5EF4-FFF2-40B4-BE49-F238E27FC236}">
                <a16:creationId xmlns:a16="http://schemas.microsoft.com/office/drawing/2014/main" id="{A8995DFA-38F2-5811-3823-BBF3CD0B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2F09AC38-0C8F-EA72-8E14-F0D62A5977E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6</a:t>
            </a:fld>
            <a:endParaRPr lang="en-US" altLang="en-US" sz="1600" b="1">
              <a:solidFill>
                <a:srgbClr val="FFFFFF"/>
              </a:solidFill>
              <a:latin typeface="Comic Sans MS" panose="030F0702030302020204" pitchFamily="66" charset="0"/>
            </a:endParaRPr>
          </a:p>
        </p:txBody>
      </p:sp>
      <p:sp>
        <p:nvSpPr>
          <p:cNvPr id="7" name="Date Placeholder 7">
            <a:extLst>
              <a:ext uri="{FF2B5EF4-FFF2-40B4-BE49-F238E27FC236}">
                <a16:creationId xmlns:a16="http://schemas.microsoft.com/office/drawing/2014/main" id="{C27B12AA-1373-5E54-1F8E-B8EE5519AC99}"/>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C28A92B9-B025-5E8F-54C4-5B886BDE3D4F}"/>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9" name="Oval 8">
            <a:extLst>
              <a:ext uri="{FF2B5EF4-FFF2-40B4-BE49-F238E27FC236}">
                <a16:creationId xmlns:a16="http://schemas.microsoft.com/office/drawing/2014/main" id="{DE7F0505-911D-4393-13EC-C443DA783FAD}"/>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0" name="Picture 10" descr="A picture containing text, sign, watch&#10;&#10;Description automatically generated">
            <a:extLst>
              <a:ext uri="{FF2B5EF4-FFF2-40B4-BE49-F238E27FC236}">
                <a16:creationId xmlns:a16="http://schemas.microsoft.com/office/drawing/2014/main" id="{7F7C77A0-3B17-36F2-771E-31C42FA63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97D5FA1-0BBD-3F23-C6D9-22B63D46A693}"/>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a:extLst>
              <a:ext uri="{FF2B5EF4-FFF2-40B4-BE49-F238E27FC236}">
                <a16:creationId xmlns:a16="http://schemas.microsoft.com/office/drawing/2014/main" id="{CC268BDF-7F4F-D1A1-30C6-709FF9C90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762000"/>
            <a:ext cx="8712968" cy="5470525"/>
          </a:xfrm>
          <a:prstGeom prst="rect">
            <a:avLst/>
          </a:prstGeom>
        </p:spPr>
      </p:pic>
    </p:spTree>
    <p:extLst>
      <p:ext uri="{BB962C8B-B14F-4D97-AF65-F5344CB8AC3E}">
        <p14:creationId xmlns:p14="http://schemas.microsoft.com/office/powerpoint/2010/main" val="2930173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53CC2D-1884-6392-CD0B-7B4FE251740D}"/>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3D25FA16-924E-B243-4D2C-EA5A8FE59941}"/>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4" name="Picture 3">
            <a:extLst>
              <a:ext uri="{FF2B5EF4-FFF2-40B4-BE49-F238E27FC236}">
                <a16:creationId xmlns:a16="http://schemas.microsoft.com/office/drawing/2014/main" id="{7A7109A9-9B71-E237-8153-8E6EC43B7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584643F3-3CD5-BB93-30F6-7C13F83946C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a16="http://schemas.microsoft.com/office/drawing/2014/main" id="{9D0A5EE1-EC33-0B81-47DE-C544BE24B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E5A48D06-1772-6489-F53E-8B9842802FC0}"/>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7</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a16="http://schemas.microsoft.com/office/drawing/2014/main" id="{5A38A82B-C624-7EB1-469F-35E2FCAEAA52}"/>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A24E7E0A-DD78-2C47-7297-CA0E7C5D47E0}"/>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a16="http://schemas.microsoft.com/office/drawing/2014/main" id="{BE838A65-0928-6726-1029-F2D966322D54}"/>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a16="http://schemas.microsoft.com/office/drawing/2014/main" id="{D7EFDBB7-1311-6646-C58C-4C04C8394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68843474-CBF3-5966-C979-DF577C677D75}"/>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09F8BB70-AD29-9233-13EE-E8135653AD31}"/>
              </a:ext>
            </a:extLst>
          </p:cNvPr>
          <p:cNvSpPr txBox="1"/>
          <p:nvPr/>
        </p:nvSpPr>
        <p:spPr>
          <a:xfrm>
            <a:off x="931195" y="1301186"/>
            <a:ext cx="6279314" cy="3267305"/>
          </a:xfrm>
          <a:prstGeom prst="rect">
            <a:avLst/>
          </a:prstGeom>
          <a:noFill/>
        </p:spPr>
        <p:txBody>
          <a:bodyPr wrap="square">
            <a:spAutoFit/>
          </a:bodyPr>
          <a:lstStyle/>
          <a:p>
            <a:pPr marR="18415" algn="just">
              <a:lnSpc>
                <a:spcPct val="150000"/>
              </a:lnSpc>
            </a:pPr>
            <a:r>
              <a:rPr lang="en-US" sz="2000" b="1" dirty="0">
                <a:effectLst/>
                <a:latin typeface="Verdana" panose="020B0604030504040204" pitchFamily="34" charset="0"/>
                <a:ea typeface="Verdana" panose="020B0604030504040204" pitchFamily="34" charset="0"/>
              </a:rPr>
              <a:t> Modules:</a:t>
            </a:r>
          </a:p>
          <a:p>
            <a:pPr marR="18415" algn="just">
              <a:lnSpc>
                <a:spcPct val="150000"/>
              </a:lnSpc>
            </a:pPr>
            <a:r>
              <a:rPr lang="en-US" sz="2000" b="1" dirty="0">
                <a:latin typeface="Verdana" panose="020B0604030504040204" pitchFamily="34" charset="0"/>
                <a:ea typeface="Verdana" panose="020B0604030504040204" pitchFamily="34" charset="0"/>
              </a:rPr>
              <a:t>              </a:t>
            </a:r>
            <a:r>
              <a:rPr lang="en-US" sz="2000" dirty="0">
                <a:effectLst/>
                <a:latin typeface="Verdana" panose="020B0604030504040204" pitchFamily="34" charset="0"/>
                <a:ea typeface="Verdana" panose="020B0604030504040204" pitchFamily="34" charset="0"/>
              </a:rPr>
              <a:t>Listed below gives a description of database document schemas used for the </a:t>
            </a:r>
            <a:r>
              <a:rPr lang="en-US" sz="2000" dirty="0" err="1">
                <a:latin typeface="Verdana" panose="020B0604030504040204" pitchFamily="34" charset="0"/>
                <a:ea typeface="Verdana" panose="020B0604030504040204" pitchFamily="34" charset="0"/>
              </a:rPr>
              <a:t>Vanue</a:t>
            </a:r>
            <a:r>
              <a:rPr lang="en-US" sz="2000" dirty="0">
                <a:latin typeface="Verdana" panose="020B0604030504040204" pitchFamily="34" charset="0"/>
                <a:ea typeface="Verdana" panose="020B0604030504040204" pitchFamily="34" charset="0"/>
              </a:rPr>
              <a:t> Booking</a:t>
            </a:r>
            <a:r>
              <a:rPr lang="en-US" sz="2000" dirty="0">
                <a:effectLst/>
                <a:latin typeface="Verdana" panose="020B0604030504040204" pitchFamily="34" charset="0"/>
                <a:ea typeface="Verdana" panose="020B0604030504040204" pitchFamily="34" charset="0"/>
              </a:rPr>
              <a:t> Management System.</a:t>
            </a:r>
          </a:p>
          <a:p>
            <a:pPr marL="285750" marR="18415" indent="-285750" algn="just">
              <a:lnSpc>
                <a:spcPct val="150000"/>
              </a:lnSpc>
              <a:buFont typeface="Wingdings" panose="05000000000000000000" pitchFamily="2" charset="2"/>
              <a:buChar char="§"/>
            </a:pPr>
            <a:r>
              <a:rPr lang="en-US" sz="2000" b="1" dirty="0">
                <a:latin typeface="Verdana" panose="020B0604030504040204" pitchFamily="34" charset="0"/>
                <a:ea typeface="Verdana" panose="020B0604030504040204" pitchFamily="34" charset="0"/>
              </a:rPr>
              <a:t>      Venue Description</a:t>
            </a:r>
          </a:p>
          <a:p>
            <a:pPr marL="285750" marR="18415" indent="-285750" algn="just">
              <a:lnSpc>
                <a:spcPct val="150000"/>
              </a:lnSpc>
              <a:buFont typeface="Wingdings" panose="05000000000000000000" pitchFamily="2" charset="2"/>
              <a:buChar char="§"/>
            </a:pPr>
            <a:r>
              <a:rPr lang="en-US" sz="2000" b="1" dirty="0">
                <a:latin typeface="Verdana" panose="020B0604030504040204" pitchFamily="34" charset="0"/>
                <a:ea typeface="Verdana" panose="020B0604030504040204" pitchFamily="34" charset="0"/>
              </a:rPr>
              <a:t>      User Description</a:t>
            </a:r>
          </a:p>
          <a:p>
            <a:pPr marL="285750" marR="18415" indent="-285750" algn="just">
              <a:lnSpc>
                <a:spcPct val="150000"/>
              </a:lnSpc>
              <a:buFont typeface="Wingdings" panose="05000000000000000000" pitchFamily="2" charset="2"/>
              <a:buChar char="§"/>
            </a:pPr>
            <a:r>
              <a:rPr lang="en-US" sz="2000" b="1" dirty="0">
                <a:latin typeface="Verdana" panose="020B0604030504040204" pitchFamily="34" charset="0"/>
                <a:ea typeface="Verdana" panose="020B0604030504040204" pitchFamily="34" charset="0"/>
              </a:rPr>
              <a:t>      Booking Description</a:t>
            </a:r>
            <a:endParaRPr lang="en-IN" sz="2000" dirty="0"/>
          </a:p>
        </p:txBody>
      </p:sp>
    </p:spTree>
    <p:extLst>
      <p:ext uri="{BB962C8B-B14F-4D97-AF65-F5344CB8AC3E}">
        <p14:creationId xmlns:p14="http://schemas.microsoft.com/office/powerpoint/2010/main" val="349479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DC4F1C-8541-2CEA-A57E-E7C63D9410C8}"/>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174B3865-E3ED-48A3-90B3-DDD8FA27AADC}"/>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4" name="Picture 3">
            <a:extLst>
              <a:ext uri="{FF2B5EF4-FFF2-40B4-BE49-F238E27FC236}">
                <a16:creationId xmlns:a16="http://schemas.microsoft.com/office/drawing/2014/main" id="{F87883BD-65F0-D0AB-0CB9-9EBC1E860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F439C638-F524-808A-6EA6-98A01FDB9EAB}"/>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a16="http://schemas.microsoft.com/office/drawing/2014/main" id="{F6E39DB2-CF2B-686D-1590-21724AEB8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453B3868-3643-C2CF-605F-EABCD705E8F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8</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a16="http://schemas.microsoft.com/office/drawing/2014/main" id="{672072E6-F743-CECB-B991-4739B436DC8E}"/>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0C5F2F56-42BD-1A4E-65CF-B03CFB18A63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a16="http://schemas.microsoft.com/office/drawing/2014/main" id="{86402F42-EF4B-05FE-06A9-757FE8F0308B}"/>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a16="http://schemas.microsoft.com/office/drawing/2014/main" id="{74D206D9-74D6-D1B7-661C-E0B6B1C8A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8A04E6CB-724F-424E-7BBB-EA9891F6C4FB}"/>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Table 12">
            <a:extLst>
              <a:ext uri="{FF2B5EF4-FFF2-40B4-BE49-F238E27FC236}">
                <a16:creationId xmlns:a16="http://schemas.microsoft.com/office/drawing/2014/main" id="{25D76458-CE23-4ACA-F884-1C95813DBE0B}"/>
              </a:ext>
            </a:extLst>
          </p:cNvPr>
          <p:cNvGraphicFramePr>
            <a:graphicFrameLocks noGrp="1"/>
          </p:cNvGraphicFramePr>
          <p:nvPr>
            <p:extLst>
              <p:ext uri="{D42A27DB-BD31-4B8C-83A1-F6EECF244321}">
                <p14:modId xmlns:p14="http://schemas.microsoft.com/office/powerpoint/2010/main" val="3907003766"/>
              </p:ext>
            </p:extLst>
          </p:nvPr>
        </p:nvGraphicFramePr>
        <p:xfrm>
          <a:off x="685800" y="1514758"/>
          <a:ext cx="7402662" cy="2083435"/>
        </p:xfrm>
        <a:graphic>
          <a:graphicData uri="http://schemas.openxmlformats.org/drawingml/2006/table">
            <a:tbl>
              <a:tblPr firstRow="1" firstCol="1" bandRow="1">
                <a:tableStyleId>{5C22544A-7EE6-4342-B048-85BDC9FD1C3A}</a:tableStyleId>
              </a:tblPr>
              <a:tblGrid>
                <a:gridCol w="1389507">
                  <a:extLst>
                    <a:ext uri="{9D8B030D-6E8A-4147-A177-3AD203B41FA5}">
                      <a16:colId xmlns:a16="http://schemas.microsoft.com/office/drawing/2014/main" val="3283094048"/>
                    </a:ext>
                  </a:extLst>
                </a:gridCol>
                <a:gridCol w="852536">
                  <a:extLst>
                    <a:ext uri="{9D8B030D-6E8A-4147-A177-3AD203B41FA5}">
                      <a16:colId xmlns:a16="http://schemas.microsoft.com/office/drawing/2014/main" val="2087706899"/>
                    </a:ext>
                  </a:extLst>
                </a:gridCol>
                <a:gridCol w="852536">
                  <a:extLst>
                    <a:ext uri="{9D8B030D-6E8A-4147-A177-3AD203B41FA5}">
                      <a16:colId xmlns:a16="http://schemas.microsoft.com/office/drawing/2014/main" val="3407407670"/>
                    </a:ext>
                  </a:extLst>
                </a:gridCol>
                <a:gridCol w="1667238">
                  <a:extLst>
                    <a:ext uri="{9D8B030D-6E8A-4147-A177-3AD203B41FA5}">
                      <a16:colId xmlns:a16="http://schemas.microsoft.com/office/drawing/2014/main" val="259736207"/>
                    </a:ext>
                  </a:extLst>
                </a:gridCol>
                <a:gridCol w="2640845">
                  <a:extLst>
                    <a:ext uri="{9D8B030D-6E8A-4147-A177-3AD203B41FA5}">
                      <a16:colId xmlns:a16="http://schemas.microsoft.com/office/drawing/2014/main" val="1629852639"/>
                    </a:ext>
                  </a:extLst>
                </a:gridCol>
              </a:tblGrid>
              <a:tr h="393065">
                <a:tc>
                  <a:txBody>
                    <a:bodyPr/>
                    <a:lstStyle/>
                    <a:p>
                      <a:pPr marR="18415" algn="just"/>
                      <a:r>
                        <a:rPr lang="en-US" sz="1200" dirty="0">
                          <a:effectLst/>
                        </a:rPr>
                        <a:t>Attribute 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dirty="0">
                          <a:effectLst/>
                        </a:rPr>
                        <a:t>Type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dirty="0">
                          <a:effectLst/>
                          <a:latin typeface="Times New Roman" panose="02020603050405020304" pitchFamily="18" charset="0"/>
                          <a:ea typeface="Times New Roman" panose="02020603050405020304" pitchFamily="18" charset="0"/>
                          <a:cs typeface="Latha" panose="020B0604020202020204" pitchFamily="34" charset="0"/>
                        </a:rPr>
                        <a:t>Width</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a:effectLst/>
                        </a:rPr>
                        <a:t>Constraint(s)</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a:effectLst/>
                        </a:rPr>
                        <a:t>Description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2198707835"/>
                  </a:ext>
                </a:extLst>
              </a:tr>
              <a:tr h="327025">
                <a:tc>
                  <a:txBody>
                    <a:bodyPr/>
                    <a:lstStyle/>
                    <a:p>
                      <a:pPr marR="18415" algn="just">
                        <a:spcBef>
                          <a:spcPts val="400"/>
                        </a:spcBef>
                        <a:spcAft>
                          <a:spcPts val="400"/>
                        </a:spcAft>
                      </a:pPr>
                      <a:r>
                        <a:rPr lang="en-US" sz="1200" dirty="0">
                          <a:effectLst/>
                        </a:rPr>
                        <a:t>Username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String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20</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Username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894777827"/>
                  </a:ext>
                </a:extLst>
              </a:tr>
              <a:tr h="327025">
                <a:tc>
                  <a:txBody>
                    <a:bodyPr/>
                    <a:lstStyle/>
                    <a:p>
                      <a:pPr marR="18415" algn="just">
                        <a:spcBef>
                          <a:spcPts val="400"/>
                        </a:spcBef>
                        <a:spcAft>
                          <a:spcPts val="400"/>
                        </a:spcAft>
                      </a:pPr>
                      <a:r>
                        <a:rPr lang="en-US" sz="1200" dirty="0">
                          <a:effectLst/>
                        </a:rPr>
                        <a:t>Gender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a:effectLst/>
                        </a:rPr>
                        <a:t>String</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6</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Gender of the user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3793262688"/>
                  </a:ext>
                </a:extLst>
              </a:tr>
              <a:tr h="335280">
                <a:tc>
                  <a:txBody>
                    <a:bodyPr/>
                    <a:lstStyle/>
                    <a:p>
                      <a:pPr marR="18415" algn="just">
                        <a:spcBef>
                          <a:spcPts val="400"/>
                        </a:spcBef>
                        <a:spcAft>
                          <a:spcPts val="400"/>
                        </a:spcAft>
                      </a:pPr>
                      <a:r>
                        <a:rPr lang="en-US" sz="1200" dirty="0">
                          <a:effectLst/>
                        </a:rPr>
                        <a:t>Phone Number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Integer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10</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L="0" marR="18415" lvl="0" indent="0" algn="just" defTabSz="914400" rtl="0" eaLnBrk="1" fontAlgn="auto" latinLnBrk="0" hangingPunct="1">
                        <a:lnSpc>
                          <a:spcPct val="100000"/>
                        </a:lnSpc>
                        <a:spcBef>
                          <a:spcPts val="400"/>
                        </a:spcBef>
                        <a:spcAft>
                          <a:spcPts val="400"/>
                        </a:spcAft>
                        <a:buClrTx/>
                        <a:buSzTx/>
                        <a:buFontTx/>
                        <a:buNone/>
                        <a:tabLst/>
                        <a:defRPr/>
                      </a:pPr>
                      <a:r>
                        <a:rPr lang="en-US" sz="1200" dirty="0">
                          <a:effectLst/>
                        </a:rPr>
                        <a:t>Phone number of the user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318400579"/>
                  </a:ext>
                </a:extLst>
              </a:tr>
              <a:tr h="335280">
                <a:tc>
                  <a:txBody>
                    <a:bodyPr/>
                    <a:lstStyle/>
                    <a:p>
                      <a:pPr marR="18415" algn="just">
                        <a:spcBef>
                          <a:spcPts val="400"/>
                        </a:spcBef>
                        <a:spcAft>
                          <a:spcPts val="400"/>
                        </a:spcAft>
                      </a:pPr>
                      <a:r>
                        <a:rPr lang="en-US" sz="1200" dirty="0">
                          <a:effectLst/>
                        </a:rPr>
                        <a:t>Email-id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String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20</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L="0" marR="18415" lvl="0" indent="0" algn="just" defTabSz="914400" rtl="0" eaLnBrk="1" fontAlgn="auto" latinLnBrk="0" hangingPunct="1">
                        <a:lnSpc>
                          <a:spcPct val="100000"/>
                        </a:lnSpc>
                        <a:spcBef>
                          <a:spcPts val="400"/>
                        </a:spcBef>
                        <a:spcAft>
                          <a:spcPts val="400"/>
                        </a:spcAft>
                        <a:buClrTx/>
                        <a:buSzTx/>
                        <a:buFontTx/>
                        <a:buNone/>
                        <a:tabLst/>
                        <a:defRPr/>
                      </a:pPr>
                      <a:r>
                        <a:rPr lang="en-US" sz="1200" dirty="0">
                          <a:effectLst/>
                        </a:rPr>
                        <a:t>Mail id of the user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2834840262"/>
                  </a:ext>
                </a:extLst>
              </a:tr>
              <a:tr h="335280">
                <a:tc>
                  <a:txBody>
                    <a:bodyPr/>
                    <a:lstStyle/>
                    <a:p>
                      <a:pPr marR="18415" algn="just">
                        <a:spcBef>
                          <a:spcPts val="400"/>
                        </a:spcBef>
                        <a:spcAft>
                          <a:spcPts val="400"/>
                        </a:spcAft>
                      </a:pPr>
                      <a:r>
                        <a:rPr lang="en-US" sz="1200" dirty="0">
                          <a:effectLst/>
                        </a:rPr>
                        <a:t>Password</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String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20</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Password of the user used for login details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819564347"/>
                  </a:ext>
                </a:extLst>
              </a:tr>
            </a:tbl>
          </a:graphicData>
        </a:graphic>
      </p:graphicFrame>
      <p:sp>
        <p:nvSpPr>
          <p:cNvPr id="15" name="TextBox 14">
            <a:extLst>
              <a:ext uri="{FF2B5EF4-FFF2-40B4-BE49-F238E27FC236}">
                <a16:creationId xmlns:a16="http://schemas.microsoft.com/office/drawing/2014/main" id="{422EA244-1E29-ACEB-2A02-6A2507421468}"/>
              </a:ext>
            </a:extLst>
          </p:cNvPr>
          <p:cNvSpPr txBox="1"/>
          <p:nvPr/>
        </p:nvSpPr>
        <p:spPr>
          <a:xfrm>
            <a:off x="219899" y="238919"/>
            <a:ext cx="4590046" cy="958980"/>
          </a:xfrm>
          <a:prstGeom prst="rect">
            <a:avLst/>
          </a:prstGeom>
          <a:noFill/>
        </p:spPr>
        <p:txBody>
          <a:bodyPr wrap="square">
            <a:spAutoFit/>
          </a:bodyPr>
          <a:lstStyle/>
          <a:p>
            <a:pPr marR="18415" algn="just">
              <a:lnSpc>
                <a:spcPct val="150000"/>
              </a:lnSpc>
            </a:pPr>
            <a:r>
              <a:rPr lang="en-US" sz="2000" b="1" dirty="0">
                <a:latin typeface="Verdana" panose="020B0604030504040204" pitchFamily="34" charset="0"/>
                <a:ea typeface="Verdana" panose="020B0604030504040204" pitchFamily="34" charset="0"/>
              </a:rPr>
              <a:t> </a:t>
            </a:r>
          </a:p>
          <a:p>
            <a:pPr marR="18415" algn="just">
              <a:lnSpc>
                <a:spcPct val="150000"/>
              </a:lnSpc>
            </a:pPr>
            <a:r>
              <a:rPr lang="en-IN" sz="2000" b="1" dirty="0">
                <a:effectLst/>
                <a:latin typeface="Verdana" panose="020B0604030504040204" pitchFamily="34" charset="0"/>
                <a:ea typeface="Verdana" panose="020B0604030504040204" pitchFamily="34" charset="0"/>
              </a:rPr>
              <a:t>User Structure</a:t>
            </a:r>
            <a:r>
              <a:rPr lang="en-IN" sz="2000" dirty="0">
                <a:effectLst/>
                <a:latin typeface="Verdana" panose="020B0604030504040204" pitchFamily="34" charset="0"/>
                <a:ea typeface="Verdana" panose="020B0604030504040204" pitchFamily="34" charset="0"/>
              </a:rPr>
              <a:t>:</a:t>
            </a:r>
            <a:endParaRPr lang="en-IN" sz="2000" dirty="0"/>
          </a:p>
        </p:txBody>
      </p:sp>
      <p:sp>
        <p:nvSpPr>
          <p:cNvPr id="17" name="TextBox 16">
            <a:extLst>
              <a:ext uri="{FF2B5EF4-FFF2-40B4-BE49-F238E27FC236}">
                <a16:creationId xmlns:a16="http://schemas.microsoft.com/office/drawing/2014/main" id="{09BFD4F5-9F66-FED9-A6CB-F9CD5464C20F}"/>
              </a:ext>
            </a:extLst>
          </p:cNvPr>
          <p:cNvSpPr txBox="1"/>
          <p:nvPr/>
        </p:nvSpPr>
        <p:spPr>
          <a:xfrm>
            <a:off x="701832" y="4077150"/>
            <a:ext cx="7147499" cy="960328"/>
          </a:xfrm>
          <a:prstGeom prst="rect">
            <a:avLst/>
          </a:prstGeom>
          <a:noFill/>
        </p:spPr>
        <p:txBody>
          <a:bodyPr wrap="square">
            <a:spAutoFit/>
          </a:bodyPr>
          <a:lstStyle/>
          <a:p>
            <a:pPr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The User description has the attributes such as the username, gender, phone number, email-id</a:t>
            </a:r>
            <a:r>
              <a:rPr lang="en-US" sz="2000" dirty="0">
                <a:ea typeface="Times New Roman" panose="02020603050405020304" pitchFamily="18" charset="0"/>
              </a:rPr>
              <a:t> and password</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4645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151D25-D82E-94DB-6B2F-4A4F3FC53BF5}"/>
              </a:ext>
            </a:extLst>
          </p:cNvPr>
          <p:cNvSpPr>
            <a:spLocks noGrp="1"/>
          </p:cNvSpPr>
          <p:nvPr>
            <p:ph type="dt" sz="half" idx="10"/>
          </p:nvPr>
        </p:nvSpPr>
        <p:spPr/>
        <p:txBody>
          <a:bodyPr/>
          <a:lstStyle/>
          <a:p>
            <a:pPr>
              <a:defRPr/>
            </a:pPr>
            <a:fld id="{E1F1B337-CE61-493D-8F93-640BF75D6F89}" type="datetime3">
              <a:rPr lang="en-US" altLang="en-US" smtClean="0"/>
              <a:pPr>
                <a:defRPr/>
              </a:pPr>
              <a:t>26 April 2024</a:t>
            </a:fld>
            <a:endParaRPr lang="en-US" altLang="en-US"/>
          </a:p>
        </p:txBody>
      </p:sp>
      <p:sp>
        <p:nvSpPr>
          <p:cNvPr id="3" name="Date Placeholder 1">
            <a:extLst>
              <a:ext uri="{FF2B5EF4-FFF2-40B4-BE49-F238E27FC236}">
                <a16:creationId xmlns:a16="http://schemas.microsoft.com/office/drawing/2014/main" id="{B336B455-D2D2-A044-DBE5-03A4D1EB94A5}"/>
              </a:ext>
            </a:extLst>
          </p:cNvPr>
          <p:cNvSpPr txBox="1">
            <a:spLocks/>
          </p:cNvSpPr>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fld id="{E1F1B337-CE61-493D-8F93-640BF75D6F89}" type="datetime3">
              <a:rPr lang="en-US" altLang="en-US" smtClean="0"/>
              <a:pPr>
                <a:defRPr/>
              </a:pPr>
              <a:t>26 April 2024</a:t>
            </a:fld>
            <a:endParaRPr lang="en-US" altLang="en-US"/>
          </a:p>
        </p:txBody>
      </p:sp>
      <p:pic>
        <p:nvPicPr>
          <p:cNvPr id="4" name="Picture 3">
            <a:extLst>
              <a:ext uri="{FF2B5EF4-FFF2-40B4-BE49-F238E27FC236}">
                <a16:creationId xmlns:a16="http://schemas.microsoft.com/office/drawing/2014/main" id="{9BF3BF9B-213B-BDE8-A80F-FF026978F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D0E52748-2BD6-5161-0DA3-67B9F03A9413}"/>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a16="http://schemas.microsoft.com/office/drawing/2014/main" id="{FCD7998F-DBEC-2A2E-4FC2-FFE6F0D9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9B36B091-1614-AB33-FAE3-95856BE245F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9</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a16="http://schemas.microsoft.com/office/drawing/2014/main" id="{BB8532FA-B839-1627-B3F4-896640ED3CFF}"/>
              </a:ext>
            </a:extLst>
          </p:cNvPr>
          <p:cNvSpPr txBox="1">
            <a:spLocks/>
          </p:cNvSpPr>
          <p:nvPr/>
        </p:nvSpPr>
        <p:spPr bwMode="auto">
          <a:xfrm>
            <a:off x="0" y="6564313"/>
            <a:ext cx="1447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26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1C9F81C0-2914-F848-6631-69DF603EB3BB}"/>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a16="http://schemas.microsoft.com/office/drawing/2014/main" id="{B6A8A2A0-B0F8-0658-4F69-D2E57A829ED6}"/>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a16="http://schemas.microsoft.com/office/drawing/2014/main" id="{DD79BF98-7594-EB72-3C6D-366622DE1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DE6D142-4F87-8DD9-E0A8-C90292482D1C}"/>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Table 12">
            <a:extLst>
              <a:ext uri="{FF2B5EF4-FFF2-40B4-BE49-F238E27FC236}">
                <a16:creationId xmlns:a16="http://schemas.microsoft.com/office/drawing/2014/main" id="{F147FE40-99D7-FA29-E175-99B411B67774}"/>
              </a:ext>
            </a:extLst>
          </p:cNvPr>
          <p:cNvGraphicFramePr>
            <a:graphicFrameLocks noGrp="1"/>
          </p:cNvGraphicFramePr>
          <p:nvPr>
            <p:extLst>
              <p:ext uri="{D42A27DB-BD31-4B8C-83A1-F6EECF244321}">
                <p14:modId xmlns:p14="http://schemas.microsoft.com/office/powerpoint/2010/main" val="2433190467"/>
              </p:ext>
            </p:extLst>
          </p:nvPr>
        </p:nvGraphicFramePr>
        <p:xfrm>
          <a:off x="827584" y="1988840"/>
          <a:ext cx="7204619" cy="2688883"/>
        </p:xfrm>
        <a:graphic>
          <a:graphicData uri="http://schemas.openxmlformats.org/drawingml/2006/table">
            <a:tbl>
              <a:tblPr firstRow="1" firstCol="1" bandRow="1">
                <a:tableStyleId>{5C22544A-7EE6-4342-B048-85BDC9FD1C3A}</a:tableStyleId>
              </a:tblPr>
              <a:tblGrid>
                <a:gridCol w="1152536">
                  <a:extLst>
                    <a:ext uri="{9D8B030D-6E8A-4147-A177-3AD203B41FA5}">
                      <a16:colId xmlns:a16="http://schemas.microsoft.com/office/drawing/2014/main" val="3799902681"/>
                    </a:ext>
                  </a:extLst>
                </a:gridCol>
                <a:gridCol w="858056">
                  <a:extLst>
                    <a:ext uri="{9D8B030D-6E8A-4147-A177-3AD203B41FA5}">
                      <a16:colId xmlns:a16="http://schemas.microsoft.com/office/drawing/2014/main" val="445689435"/>
                    </a:ext>
                  </a:extLst>
                </a:gridCol>
                <a:gridCol w="858056">
                  <a:extLst>
                    <a:ext uri="{9D8B030D-6E8A-4147-A177-3AD203B41FA5}">
                      <a16:colId xmlns:a16="http://schemas.microsoft.com/office/drawing/2014/main" val="1173407267"/>
                    </a:ext>
                  </a:extLst>
                </a:gridCol>
                <a:gridCol w="1678031">
                  <a:extLst>
                    <a:ext uri="{9D8B030D-6E8A-4147-A177-3AD203B41FA5}">
                      <a16:colId xmlns:a16="http://schemas.microsoft.com/office/drawing/2014/main" val="1705461764"/>
                    </a:ext>
                  </a:extLst>
                </a:gridCol>
                <a:gridCol w="2657940">
                  <a:extLst>
                    <a:ext uri="{9D8B030D-6E8A-4147-A177-3AD203B41FA5}">
                      <a16:colId xmlns:a16="http://schemas.microsoft.com/office/drawing/2014/main" val="1003755418"/>
                    </a:ext>
                  </a:extLst>
                </a:gridCol>
              </a:tblGrid>
              <a:tr h="424813">
                <a:tc>
                  <a:txBody>
                    <a:bodyPr/>
                    <a:lstStyle/>
                    <a:p>
                      <a:pPr marR="18415" algn="just"/>
                      <a:r>
                        <a:rPr lang="en-US" sz="1200">
                          <a:effectLst/>
                        </a:rPr>
                        <a:t>Attribute Name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dirty="0">
                          <a:effectLst/>
                        </a:rPr>
                        <a:t>Type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dirty="0">
                          <a:effectLst/>
                          <a:latin typeface="Times New Roman" panose="02020603050405020304" pitchFamily="18" charset="0"/>
                          <a:ea typeface="Times New Roman" panose="02020603050405020304" pitchFamily="18" charset="0"/>
                          <a:cs typeface="Latha" panose="020B0604020202020204" pitchFamily="34" charset="0"/>
                        </a:rPr>
                        <a:t>Width</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dirty="0">
                          <a:effectLst/>
                        </a:rPr>
                        <a:t>Constraint(s)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r>
                        <a:rPr lang="en-US" sz="1200">
                          <a:effectLst/>
                        </a:rPr>
                        <a:t>Description</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1227971116"/>
                  </a:ext>
                </a:extLst>
              </a:tr>
              <a:tr h="353439">
                <a:tc>
                  <a:txBody>
                    <a:bodyPr/>
                    <a:lstStyle/>
                    <a:p>
                      <a:pPr marR="18415" algn="just">
                        <a:spcBef>
                          <a:spcPts val="400"/>
                        </a:spcBef>
                        <a:spcAft>
                          <a:spcPts val="400"/>
                        </a:spcAft>
                      </a:pPr>
                      <a:r>
                        <a:rPr lang="en-US" sz="1200" dirty="0">
                          <a:effectLst/>
                        </a:rPr>
                        <a:t>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String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20</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L="0" marR="18415" lvl="0" indent="0" algn="just" defTabSz="914400" rtl="0" eaLnBrk="1" fontAlgn="auto" latinLnBrk="0" hangingPunct="1">
                        <a:lnSpc>
                          <a:spcPct val="100000"/>
                        </a:lnSpc>
                        <a:spcBef>
                          <a:spcPts val="400"/>
                        </a:spcBef>
                        <a:spcAft>
                          <a:spcPts val="4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Name of the venue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3443284943"/>
                  </a:ext>
                </a:extLst>
              </a:tr>
              <a:tr h="395303">
                <a:tc>
                  <a:txBody>
                    <a:bodyPr/>
                    <a:lstStyle/>
                    <a:p>
                      <a:pPr marR="18415" algn="just">
                        <a:spcBef>
                          <a:spcPts val="400"/>
                        </a:spcBef>
                        <a:spcAft>
                          <a:spcPts val="400"/>
                        </a:spcAft>
                      </a:pPr>
                      <a:r>
                        <a:rPr lang="en-US" sz="1200" dirty="0">
                          <a:effectLst/>
                        </a:rPr>
                        <a:t>Seating Capacity</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Integer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5</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Seating Capacity of the venue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2946354294"/>
                  </a:ext>
                </a:extLst>
              </a:tr>
              <a:tr h="362361">
                <a:tc>
                  <a:txBody>
                    <a:bodyPr/>
                    <a:lstStyle/>
                    <a:p>
                      <a:pPr marR="18415" algn="just">
                        <a:spcBef>
                          <a:spcPts val="400"/>
                        </a:spcBef>
                        <a:spcAft>
                          <a:spcPts val="400"/>
                        </a:spcAft>
                      </a:pPr>
                      <a:r>
                        <a:rPr lang="en-US" sz="1200" dirty="0">
                          <a:effectLst/>
                        </a:rPr>
                        <a:t>City</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String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20</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L="0" marR="18415" lvl="0" indent="0" algn="just" defTabSz="914400" rtl="0" eaLnBrk="1" fontAlgn="auto" latinLnBrk="0" hangingPunct="1">
                        <a:lnSpc>
                          <a:spcPct val="100000"/>
                        </a:lnSpc>
                        <a:spcBef>
                          <a:spcPts val="400"/>
                        </a:spcBef>
                        <a:spcAft>
                          <a:spcPts val="4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City of the user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2782047655"/>
                  </a:ext>
                </a:extLst>
              </a:tr>
              <a:tr h="362361">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AC</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String</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3</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L="0" marR="18415" lvl="0" indent="0" algn="just" defTabSz="914400" rtl="0" eaLnBrk="1" fontAlgn="auto" latinLnBrk="0" hangingPunct="1">
                        <a:lnSpc>
                          <a:spcPct val="100000"/>
                        </a:lnSpc>
                        <a:spcBef>
                          <a:spcPts val="400"/>
                        </a:spcBef>
                        <a:spcAft>
                          <a:spcPts val="4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AC availability</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3089876276"/>
                  </a:ext>
                </a:extLst>
              </a:tr>
              <a:tr h="395303">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Parking Capacity</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Integer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5</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L="0" marR="18415" lvl="0" indent="0" algn="just" defTabSz="914400" rtl="0" eaLnBrk="1" fontAlgn="auto" latinLnBrk="0" hangingPunct="1">
                        <a:lnSpc>
                          <a:spcPct val="100000"/>
                        </a:lnSpc>
                        <a:spcBef>
                          <a:spcPts val="400"/>
                        </a:spcBef>
                        <a:spcAft>
                          <a:spcPts val="4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Parking capacity for the venue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2826102636"/>
                  </a:ext>
                </a:extLst>
              </a:tr>
              <a:tr h="395303">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Room Availability</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rPr>
                        <a:t>Integer</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5</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L="0" marR="18415" lvl="0" indent="0" algn="just" defTabSz="914400" rtl="0" eaLnBrk="1" fontAlgn="auto" latinLnBrk="0" hangingPunct="1">
                        <a:lnSpc>
                          <a:spcPct val="100000"/>
                        </a:lnSpc>
                        <a:spcBef>
                          <a:spcPts val="400"/>
                        </a:spcBef>
                        <a:spcAft>
                          <a:spcPts val="4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marR="18415" algn="just">
                        <a:spcBef>
                          <a:spcPts val="400"/>
                        </a:spcBef>
                        <a:spcAft>
                          <a:spcPts val="400"/>
                        </a:spcAft>
                      </a:pPr>
                      <a:r>
                        <a:rPr lang="en-US" sz="1200" dirty="0">
                          <a:effectLst/>
                          <a:latin typeface="Times New Roman" panose="02020603050405020304" pitchFamily="18" charset="0"/>
                          <a:ea typeface="Times New Roman" panose="02020603050405020304" pitchFamily="18" charset="0"/>
                          <a:cs typeface="Latha" panose="020B0604020202020204" pitchFamily="34" charset="0"/>
                        </a:rPr>
                        <a:t>Rooms available in the venue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extLst>
                  <a:ext uri="{0D108BD9-81ED-4DB2-BD59-A6C34878D82A}">
                    <a16:rowId xmlns:a16="http://schemas.microsoft.com/office/drawing/2014/main" val="2716560470"/>
                  </a:ext>
                </a:extLst>
              </a:tr>
            </a:tbl>
          </a:graphicData>
        </a:graphic>
      </p:graphicFrame>
      <p:sp>
        <p:nvSpPr>
          <p:cNvPr id="15" name="TextBox 14">
            <a:extLst>
              <a:ext uri="{FF2B5EF4-FFF2-40B4-BE49-F238E27FC236}">
                <a16:creationId xmlns:a16="http://schemas.microsoft.com/office/drawing/2014/main" id="{16DE7DFE-FA98-AE5F-1D98-257FF6868104}"/>
              </a:ext>
            </a:extLst>
          </p:cNvPr>
          <p:cNvSpPr txBox="1"/>
          <p:nvPr/>
        </p:nvSpPr>
        <p:spPr>
          <a:xfrm>
            <a:off x="943771" y="1402233"/>
            <a:ext cx="4590046" cy="491738"/>
          </a:xfrm>
          <a:prstGeom prst="rect">
            <a:avLst/>
          </a:prstGeom>
          <a:noFill/>
        </p:spPr>
        <p:txBody>
          <a:bodyPr wrap="square">
            <a:spAutoFit/>
          </a:bodyPr>
          <a:lstStyle/>
          <a:p>
            <a:pPr algn="just">
              <a:lnSpc>
                <a:spcPct val="147000"/>
              </a:lnSpc>
              <a:spcAft>
                <a:spcPts val="1000"/>
              </a:spcAft>
            </a:pPr>
            <a:r>
              <a:rPr lang="en-US" sz="2000" b="1" dirty="0">
                <a:effectLst/>
                <a:latin typeface="Times New Roman" panose="02020603050405020304" pitchFamily="18" charset="0"/>
                <a:ea typeface="Times New Roman" panose="02020603050405020304" pitchFamily="18" charset="0"/>
              </a:rPr>
              <a:t>Venue Structure </a:t>
            </a:r>
            <a:endParaRPr lang="en-IN" sz="2000" dirty="0">
              <a:effectLst/>
              <a:latin typeface="Times New Roman" panose="02020603050405020304" pitchFamily="18" charset="0"/>
              <a:ea typeface="Times New Roman" panose="02020603050405020304" pitchFamily="18" charset="0"/>
            </a:endParaRPr>
          </a:p>
        </p:txBody>
      </p:sp>
      <p:sp>
        <p:nvSpPr>
          <p:cNvPr id="19" name="TextBox 18">
            <a:extLst>
              <a:ext uri="{FF2B5EF4-FFF2-40B4-BE49-F238E27FC236}">
                <a16:creationId xmlns:a16="http://schemas.microsoft.com/office/drawing/2014/main" id="{B477B911-8756-A0B5-A2C9-EA92967CA9CD}"/>
              </a:ext>
            </a:extLst>
          </p:cNvPr>
          <p:cNvSpPr txBox="1"/>
          <p:nvPr/>
        </p:nvSpPr>
        <p:spPr>
          <a:xfrm>
            <a:off x="827583" y="4737100"/>
            <a:ext cx="7204619" cy="1421992"/>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Calibri" panose="020F0502020204030204" pitchFamily="34" charset="0"/>
              </a:rPr>
              <a:t>The venue structure has the description required for the user and has the attributes such as the name, </a:t>
            </a:r>
            <a:r>
              <a:rPr lang="en-US" sz="2000" dirty="0">
                <a:ea typeface="Calibri" panose="020F0502020204030204" pitchFamily="34" charset="0"/>
              </a:rPr>
              <a:t>seating capacity, city, ac, parking capacity and rooms availability.</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90552394"/>
      </p:ext>
    </p:extLst>
  </p:cSld>
  <p:clrMapOvr>
    <a:masterClrMapping/>
  </p:clrMapOvr>
</p:sld>
</file>

<file path=ppt/theme/theme1.xml><?xml version="1.0" encoding="utf-8"?>
<a:theme xmlns:a="http://schemas.openxmlformats.org/drawingml/2006/main" name="Presentation1">
  <a:themeElements>
    <a:clrScheme name="Presentation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tion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esentation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 template-v2  -  Compatibility Mode" id="{EA953C24-0979-468B-8D04-BA70D805144C}" vid="{51E08EC5-416B-4700-A883-D2097886DB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template (1)</Template>
  <TotalTime>986</TotalTime>
  <Words>2867</Words>
  <Application>Microsoft Office PowerPoint</Application>
  <PresentationFormat>On-screen Show (4:3)</PresentationFormat>
  <Paragraphs>553</Paragraphs>
  <Slides>42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Arial Rounded MT Bold</vt:lpstr>
      <vt:lpstr>Calibri</vt:lpstr>
      <vt:lpstr>Comic Sans MS</vt:lpstr>
      <vt:lpstr>Times New Roman</vt:lpstr>
      <vt:lpstr>Verdana</vt:lpstr>
      <vt:lpstr>Wingdings</vt:lpstr>
      <vt:lpstr>Presentation1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Indhira M</dc:creator>
  <cp:lastModifiedBy>R Karthik</cp:lastModifiedBy>
  <cp:revision>21</cp:revision>
  <dcterms:created xsi:type="dcterms:W3CDTF">2023-05-08T14:17:57Z</dcterms:created>
  <dcterms:modified xsi:type="dcterms:W3CDTF">2024-04-26T06:14:18Z</dcterms:modified>
</cp:coreProperties>
</file>